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1pPr>
    <a:lvl2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2pPr>
    <a:lvl3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3pPr>
    <a:lvl4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4pPr>
    <a:lvl5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5pPr>
    <a:lvl6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6pPr>
    <a:lvl7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7pPr>
    <a:lvl8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8pPr>
    <a:lvl9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606060"/>
        </a:fontRef>
        <a:srgbClr val="606060"/>
      </a:tcTxStyle>
      <a:tcStyle>
        <a:tcBdr>
          <a:left>
            <a:ln w="12700" cap="flat">
              <a:noFill/>
              <a:miter lim="400000"/>
            </a:ln>
          </a:left>
          <a:right>
            <a:ln w="12700" cap="flat">
              <a:noFill/>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noFill/>
              <a:miter lim="400000"/>
            </a:ln>
          </a:insideV>
        </a:tcBdr>
        <a:fill>
          <a:noFill/>
        </a:fill>
      </a:tcStyle>
    </a:wholeTbl>
    <a:band2H>
      <a:tcTxStyle b="def" i="def"/>
      <a:tcStyle>
        <a:tcBdr/>
        <a:fill>
          <a:solidFill>
            <a:srgbClr val="E7E3D2">
              <a:alpha val="50000"/>
            </a:srgbClr>
          </a:solidFill>
        </a:fill>
      </a:tcStyle>
    </a:band2H>
    <a:firstCol>
      <a:tcTxStyle b="off" i="off">
        <a:fontRef idx="minor">
          <a:srgbClr val="FFFFFF"/>
        </a:fontRef>
        <a:srgbClr val="FFFFFF"/>
      </a:tcTxStyle>
      <a:tcStyle>
        <a:tcBdr>
          <a:left>
            <a:ln w="3175" cap="flat">
              <a:solidFill>
                <a:srgbClr val="FDF6DA"/>
              </a:solidFill>
              <a:prstDash val="solid"/>
              <a:miter lim="400000"/>
            </a:ln>
          </a:left>
          <a:right>
            <a:ln w="12700" cap="flat">
              <a:solidFill>
                <a:srgbClr val="FDF6DA"/>
              </a:solidFill>
              <a:prstDash val="solid"/>
              <a:miter lim="400000"/>
            </a:ln>
          </a:right>
          <a:top>
            <a:ln w="12700" cap="flat">
              <a:solidFill>
                <a:srgbClr val="FDF6DA"/>
              </a:solidFill>
              <a:prstDash val="solid"/>
              <a:miter lim="400000"/>
            </a:ln>
          </a:top>
          <a:bottom>
            <a:ln w="12700" cap="flat">
              <a:solidFill>
                <a:srgbClr val="FDF6DA"/>
              </a:solidFill>
              <a:prstDash val="solid"/>
              <a:miter lim="400000"/>
            </a:ln>
          </a:bottom>
          <a:insideH>
            <a:ln w="12700" cap="flat">
              <a:solidFill>
                <a:srgbClr val="FDF6DA"/>
              </a:solidFill>
              <a:prstDash val="solid"/>
              <a:miter lim="400000"/>
            </a:ln>
          </a:insideH>
          <a:insideV>
            <a:ln w="12700" cap="flat">
              <a:noFill/>
              <a:miter lim="400000"/>
            </a:ln>
          </a:insideV>
        </a:tcBdr>
        <a:fill>
          <a:solidFill>
            <a:srgbClr val="A5C69B"/>
          </a:solidFill>
        </a:fill>
      </a:tcStyle>
    </a:firstCol>
    <a:la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000000"/>
              </a:solidFill>
              <a:prstDash val="solid"/>
              <a:miter lim="400000"/>
            </a:ln>
          </a:top>
          <a:bottom>
            <a:ln w="3175" cap="flat">
              <a:solidFill>
                <a:srgbClr val="FDF6DA"/>
              </a:solidFill>
              <a:prstDash val="solid"/>
              <a:miter lim="400000"/>
            </a:ln>
          </a:bottom>
          <a:insideH>
            <a:ln w="12700" cap="flat">
              <a:solidFill>
                <a:srgbClr val="FDF6DA"/>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3175" cap="flat">
              <a:solidFill>
                <a:srgbClr val="FDF6DA"/>
              </a:solidFill>
              <a:prstDash val="solid"/>
              <a:miter lim="400000"/>
            </a:ln>
          </a:top>
          <a:bottom>
            <a:ln w="12700" cap="flat">
              <a:solidFill>
                <a:srgbClr val="FDF6DA"/>
              </a:solidFill>
              <a:prstDash val="solid"/>
              <a:miter lim="400000"/>
            </a:ln>
          </a:bottom>
          <a:insideH>
            <a:ln w="12700" cap="flat">
              <a:solidFill>
                <a:srgbClr val="FDF6DA"/>
              </a:solidFill>
              <a:prstDash val="solid"/>
              <a:miter lim="400000"/>
            </a:ln>
          </a:insideH>
          <a:insideV>
            <a:ln w="12700" cap="flat">
              <a:noFill/>
              <a:miter lim="400000"/>
            </a:ln>
          </a:insideV>
        </a:tcBdr>
        <a:fill>
          <a:solidFill>
            <a:srgbClr val="7C9D69"/>
          </a:solidFill>
        </a:fill>
      </a:tcStyle>
    </a:firstRow>
  </a:tblStyle>
  <a:tblStyle styleId="{C7B018BB-80A7-4F77-B60F-C8B233D01FF8}" styleName="">
    <a:tblBg/>
    <a:wholeTbl>
      <a:tcTxStyle b="off" i="off">
        <a:fontRef idx="minor">
          <a:srgbClr val="606060"/>
        </a:fontRef>
        <a:srgbClr val="606060"/>
      </a:tcTxStyle>
      <a:tcStyle>
        <a:tcBdr>
          <a:left>
            <a:ln w="12700" cap="flat">
              <a:solidFill>
                <a:srgbClr val="BDBBB3"/>
              </a:solidFill>
              <a:prstDash val="solid"/>
              <a:miter lim="400000"/>
            </a:ln>
          </a:left>
          <a:right>
            <a:ln w="12700" cap="flat">
              <a:solidFill>
                <a:srgbClr val="BDBBB3"/>
              </a:solidFill>
              <a:prstDash val="solid"/>
              <a:miter lim="400000"/>
            </a:ln>
          </a:right>
          <a:top>
            <a:ln w="12700" cap="flat">
              <a:solidFill>
                <a:srgbClr val="BDBBB3"/>
              </a:solidFill>
              <a:prstDash val="solid"/>
              <a:miter lim="400000"/>
            </a:ln>
          </a:top>
          <a:bottom>
            <a:ln w="12700" cap="flat">
              <a:solidFill>
                <a:srgbClr val="BDBBB3"/>
              </a:solidFill>
              <a:prstDash val="solid"/>
              <a:miter lim="400000"/>
            </a:ln>
          </a:bottom>
          <a:insideH>
            <a:ln w="12700" cap="flat">
              <a:solidFill>
                <a:srgbClr val="BDBBB3"/>
              </a:solidFill>
              <a:prstDash val="solid"/>
              <a:miter lim="400000"/>
            </a:ln>
          </a:insideH>
          <a:insideV>
            <a:ln w="12700" cap="flat">
              <a:solidFill>
                <a:srgbClr val="BDBBB3"/>
              </a:solidFill>
              <a:prstDash val="solid"/>
              <a:miter lim="400000"/>
            </a:ln>
          </a:insideV>
        </a:tcBdr>
        <a:fill>
          <a:solidFill>
            <a:srgbClr val="E7E3D2"/>
          </a:solidFill>
        </a:fill>
      </a:tcStyle>
    </a:wholeTbl>
    <a:band2H>
      <a:tcTxStyle b="def" i="def"/>
      <a:tcStyle>
        <a:tcBdr/>
        <a:fill>
          <a:solidFill>
            <a:srgbClr val="F6F2E5"/>
          </a:solidFill>
        </a:fill>
      </a:tcStyle>
    </a:band2H>
    <a:firstCol>
      <a:tcTxStyle b="off" i="off">
        <a:fontRef idx="minor">
          <a:srgbClr val="606060"/>
        </a:fontRef>
        <a:srgbClr val="606060"/>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solidFill>
            <a:srgbClr val="D3CDB7"/>
          </a:solidFill>
        </a:fill>
      </a:tcStyle>
    </a:firstCol>
    <a:lastRow>
      <a:tcTxStyle b="off" i="off">
        <a:fontRef idx="minor">
          <a:srgbClr val="606060"/>
        </a:fontRef>
        <a:srgbClr val="606060"/>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noFill/>
        </a:fill>
      </a:tcStyle>
    </a:lastRow>
    <a:firstRow>
      <a:tcTxStyle b="off" i="off">
        <a:fontRef idx="minor">
          <a:srgbClr val="FFFFFF"/>
        </a:fontRef>
        <a:srgbClr val="FFFFFF"/>
      </a:tcTxStyle>
      <a:tcStyle>
        <a:tcBdr>
          <a:left>
            <a:ln w="12700" cap="flat">
              <a:solidFill>
                <a:srgbClr val="8E755A"/>
              </a:solidFill>
              <a:prstDash val="solid"/>
              <a:miter lim="400000"/>
            </a:ln>
          </a:left>
          <a:right>
            <a:ln w="12700" cap="flat">
              <a:solidFill>
                <a:srgbClr val="8E755A"/>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8E755A"/>
              </a:solidFill>
              <a:prstDash val="solid"/>
              <a:miter lim="400000"/>
            </a:ln>
          </a:insideH>
          <a:insideV>
            <a:ln w="12700" cap="flat">
              <a:solidFill>
                <a:srgbClr val="8E755A"/>
              </a:solidFill>
              <a:prstDash val="solid"/>
              <a:miter lim="400000"/>
            </a:ln>
          </a:insideV>
        </a:tcBdr>
        <a:fill>
          <a:noFill/>
        </a:fill>
      </a:tcStyle>
    </a:firstRow>
  </a:tblStyle>
  <a:tblStyle styleId="{EEE7283C-3CF3-47DC-8721-378D4A62B228}" styleName="">
    <a:tblBg/>
    <a:wholeTbl>
      <a:tcTxStyle b="off" i="off">
        <a:fontRef idx="major">
          <a:srgbClr val="606060"/>
        </a:fontRef>
        <a:srgbClr val="606060"/>
      </a:tcTxStyle>
      <a:tcStyle>
        <a:tcBdr>
          <a:left>
            <a:ln w="12700" cap="flat">
              <a:noFill/>
              <a:miter lim="400000"/>
            </a:ln>
          </a:left>
          <a:right>
            <a:ln w="12700" cap="flat">
              <a:noFill/>
              <a:miter lim="400000"/>
            </a:ln>
          </a:right>
          <a:top>
            <a:ln w="3175" cap="flat">
              <a:solidFill>
                <a:srgbClr val="BDBBB3"/>
              </a:solidFill>
              <a:prstDash val="solid"/>
              <a:miter lim="400000"/>
            </a:ln>
          </a:top>
          <a:bottom>
            <a:ln w="3175" cap="flat">
              <a:solidFill>
                <a:srgbClr val="BDBBB3"/>
              </a:solidFill>
              <a:prstDash val="solid"/>
              <a:miter lim="400000"/>
            </a:ln>
          </a:bottom>
          <a:insideH>
            <a:ln w="3175" cap="flat">
              <a:solidFill>
                <a:srgbClr val="BDBBB3"/>
              </a:solidFill>
              <a:prstDash val="solid"/>
              <a:miter lim="400000"/>
            </a:ln>
          </a:insideH>
          <a:insideV>
            <a:ln w="12700" cap="flat">
              <a:noFill/>
              <a:miter lim="400000"/>
            </a:ln>
          </a:insideV>
        </a:tcBdr>
        <a:fill>
          <a:solidFill>
            <a:srgbClr val="E6E3DA"/>
          </a:solidFill>
        </a:fill>
      </a:tcStyle>
    </a:wholeTbl>
    <a:band2H>
      <a:tcTxStyle b="def" i="def"/>
      <a:tcStyle>
        <a:tcBdr/>
        <a:fill>
          <a:solidFill>
            <a:srgbClr val="F9F5E8"/>
          </a:solidFill>
        </a:fill>
      </a:tcStyle>
    </a:band2H>
    <a:firstCol>
      <a:tcTxStyle b="off" i="off">
        <a:fontRef idx="minor">
          <a:srgbClr val="606060"/>
        </a:fontRef>
        <a:srgbClr val="606060"/>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noFill/>
              <a:miter lim="400000"/>
            </a:ln>
          </a:insideV>
        </a:tcBdr>
        <a:fill>
          <a:solidFill>
            <a:srgbClr val="D6D5D0"/>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A5A59F"/>
              </a:solidFill>
              <a:prstDash val="solid"/>
              <a:miter lim="400000"/>
            </a:ln>
          </a:bottom>
          <a:insideH>
            <a:ln w="12700" cap="flat">
              <a:solidFill>
                <a:srgbClr val="4D6166"/>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A5A59F"/>
              </a:solidFill>
              <a:prstDash val="solid"/>
              <a:miter lim="400000"/>
            </a:ln>
          </a:top>
          <a:bottom>
            <a:ln w="12700" cap="flat">
              <a:solidFill>
                <a:srgbClr val="BDBBB3"/>
              </a:solidFill>
              <a:prstDash val="solid"/>
              <a:miter lim="400000"/>
            </a:ln>
          </a:bottom>
          <a:insideH>
            <a:ln w="12700" cap="flat">
              <a:solidFill>
                <a:srgbClr val="657477"/>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Ref idx="minor">
          <a:srgbClr val="606060"/>
        </a:fontRef>
        <a:srgbClr val="606060"/>
      </a:tcTxStyle>
      <a:tcStyle>
        <a:tcBdr>
          <a:left>
            <a:ln w="12700" cap="flat">
              <a:noFill/>
              <a:miter lim="400000"/>
            </a:ln>
          </a:left>
          <a:right>
            <a:ln w="12700" cap="flat">
              <a:noFill/>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FECE2"/>
          </a:solidFill>
        </a:fill>
      </a:tcStyle>
    </a:wholeTbl>
    <a:band2H>
      <a:tcTxStyle b="def" i="def"/>
      <a:tcStyle>
        <a:tcBdr/>
        <a:fill>
          <a:solidFill>
            <a:srgbClr val="FFFBF1"/>
          </a:solidFill>
        </a:fill>
      </a:tcStyle>
    </a:band2H>
    <a:firstCol>
      <a:tcTxStyle b="off" i="off">
        <a:fontRef idx="minor">
          <a:srgbClr val="606060"/>
        </a:fontRef>
        <a:srgbClr val="606060"/>
      </a:tcTxStyle>
      <a:tcStyle>
        <a:tcBdr>
          <a:left>
            <a:ln w="12700" cap="flat">
              <a:solidFill>
                <a:srgbClr val="000000"/>
              </a:solidFill>
              <a:prstDash val="solid"/>
              <a:miter lim="400000"/>
            </a:ln>
          </a:left>
          <a:right>
            <a:ln w="12700" cap="flat">
              <a:solidFill>
                <a:srgbClr val="A29A85"/>
              </a:solidFill>
              <a:prstDash val="solid"/>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8E4D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A29A85"/>
              </a:solidFill>
              <a:prstDash val="solid"/>
              <a:miter lim="400000"/>
            </a:ln>
          </a:top>
          <a:bottom>
            <a:ln w="12700" cap="flat">
              <a:solidFill>
                <a:srgbClr val="000000"/>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A29A85"/>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Ref idx="minor">
          <a:srgbClr val="606060"/>
        </a:fontRef>
        <a:srgbClr val="606060"/>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50000"/>
            </a:srgbClr>
          </a:solidFill>
        </a:fill>
      </a:tcStyle>
    </a:wholeTbl>
    <a:band2H>
      <a:tcTxStyle b="def" i="def"/>
      <a:tcStyle>
        <a:tcBdr/>
        <a:fill>
          <a:solidFill>
            <a:srgbClr val="E9E7DC"/>
          </a:solidFill>
        </a:fill>
      </a:tcStyle>
    </a:band2H>
    <a:firstCol>
      <a:tcTxStyle b="off" i="off">
        <a:fontRef idx="minor">
          <a:srgbClr val="606060"/>
        </a:fontRef>
        <a:srgbClr val="606060"/>
      </a:tcTxStyle>
      <a:tcStyle>
        <a:tcBdr>
          <a:left>
            <a:ln w="12700" cap="flat">
              <a:solidFill>
                <a:srgbClr val="FFFFFF"/>
              </a:solidFill>
              <a:prstDash val="solid"/>
              <a:miter lim="400000"/>
            </a:ln>
          </a:left>
          <a:right>
            <a:ln w="254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C5BEAA"/>
          </a:solidFill>
        </a:fill>
      </a:tcStyle>
    </a:firstCol>
    <a:la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25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928C7D"/>
          </a:solidFill>
        </a:fill>
      </a:tcStyle>
    </a:firstRow>
  </a:tblStyle>
  <a:tblStyle styleId="{2708684C-4D16-4618-839F-0558EEFCDFE6}" styleName="">
    <a:tblBg/>
    <a:wholeTbl>
      <a:tcTxStyle b="off" i="off">
        <a:fontRef idx="major">
          <a:srgbClr val="606060"/>
        </a:fontRef>
        <a:srgbClr val="606060"/>
      </a:tcTxStyle>
      <a:tcStyle>
        <a:tcBdr>
          <a:left>
            <a:ln w="12700" cap="flat">
              <a:noFill/>
              <a:miter lim="400000"/>
            </a:ln>
          </a:left>
          <a:right>
            <a:ln w="12700" cap="flat">
              <a:noFill/>
              <a:miter lim="400000"/>
            </a:ln>
          </a:right>
          <a:top>
            <a:ln w="12700" cap="flat">
              <a:solidFill>
                <a:srgbClr val="DBD2B2"/>
              </a:solidFill>
              <a:prstDash val="solid"/>
              <a:miter lim="400000"/>
            </a:ln>
          </a:top>
          <a:bottom>
            <a:ln w="12700" cap="flat">
              <a:solidFill>
                <a:srgbClr val="DBD2B2"/>
              </a:solidFill>
              <a:prstDash val="solid"/>
              <a:miter lim="400000"/>
            </a:ln>
          </a:bottom>
          <a:insideH>
            <a:ln w="12700" cap="flat">
              <a:solidFill>
                <a:srgbClr val="DBD2B2"/>
              </a:solidFill>
              <a:prstDash val="solid"/>
              <a:miter lim="400000"/>
            </a:ln>
          </a:insideH>
          <a:insideV>
            <a:ln w="12700" cap="flat">
              <a:noFill/>
              <a:miter lim="400000"/>
            </a:ln>
          </a:insideV>
        </a:tcBdr>
        <a:fill>
          <a:solidFill>
            <a:srgbClr val="FDF9ED"/>
          </a:solidFill>
        </a:fill>
      </a:tcStyle>
    </a:wholeTbl>
    <a:band2H>
      <a:tcTxStyle b="def" i="def"/>
      <a:tcStyle>
        <a:tcBdr/>
        <a:fill>
          <a:solidFill>
            <a:srgbClr val="FFFFFF"/>
          </a:solidFill>
        </a:fill>
      </a:tcStyle>
    </a:band2H>
    <a:firstCol>
      <a:tcTxStyle b="off" i="off">
        <a:fontRef idx="minor">
          <a:srgbClr val="606060"/>
        </a:fontRef>
        <a:srgbClr val="606060"/>
      </a:tcTxStyle>
      <a:tcStyle>
        <a:tcBdr>
          <a:left>
            <a:ln w="25400" cap="flat">
              <a:solidFill>
                <a:srgbClr val="C6BB94"/>
              </a:solidFill>
              <a:prstDash val="solid"/>
              <a:miter lim="400000"/>
            </a:ln>
          </a:left>
          <a:right>
            <a:ln w="25400" cap="flat">
              <a:solidFill>
                <a:srgbClr val="C6BB94"/>
              </a:solidFill>
              <a:prstDash val="solid"/>
              <a:miter lim="400000"/>
            </a:ln>
          </a:right>
          <a:top>
            <a:ln w="12700" cap="flat">
              <a:solidFill>
                <a:srgbClr val="DBD2B2"/>
              </a:solidFill>
              <a:prstDash val="solid"/>
              <a:miter lim="400000"/>
            </a:ln>
          </a:top>
          <a:bottom>
            <a:ln w="12700" cap="flat">
              <a:solidFill>
                <a:srgbClr val="DBD2B2"/>
              </a:solidFill>
              <a:prstDash val="solid"/>
              <a:miter lim="400000"/>
            </a:ln>
          </a:bottom>
          <a:insideH>
            <a:ln w="12700" cap="flat">
              <a:solidFill>
                <a:srgbClr val="DBD2B2"/>
              </a:solidFill>
              <a:prstDash val="solid"/>
              <a:miter lim="400000"/>
            </a:ln>
          </a:insideH>
          <a:insideV>
            <a:ln w="12700" cap="flat">
              <a:solidFill>
                <a:srgbClr val="DBD2B2"/>
              </a:solidFill>
              <a:prstDash val="solid"/>
              <a:miter lim="400000"/>
            </a:ln>
          </a:insideV>
        </a:tcBdr>
        <a:fill>
          <a:noFill/>
        </a:fill>
      </a:tcStyle>
    </a:firstCol>
    <a:la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C6BB94"/>
              </a:solidFill>
              <a:prstDash val="solid"/>
              <a:miter lim="400000"/>
            </a:ln>
          </a:top>
          <a:bottom>
            <a:ln w="25400" cap="flat">
              <a:solidFill>
                <a:srgbClr val="C6BB94"/>
              </a:solidFill>
              <a:prstDash val="solid"/>
              <a:miter lim="400000"/>
            </a:ln>
          </a:bottom>
          <a:insideH>
            <a:ln w="12700" cap="flat">
              <a:solidFill>
                <a:srgbClr val="DBD2B2"/>
              </a:solidFill>
              <a:prstDash val="solid"/>
              <a:miter lim="400000"/>
            </a:ln>
          </a:insideH>
          <a:insideV>
            <a:ln w="12700" cap="flat">
              <a:noFill/>
              <a:miter lim="400000"/>
            </a:ln>
          </a:insideV>
        </a:tcBdr>
        <a:fill>
          <a:noFill/>
        </a:fill>
      </a:tcStyle>
    </a:lastRow>
    <a:fir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C6BB94"/>
              </a:solidFill>
              <a:prstDash val="solid"/>
              <a:miter lim="400000"/>
            </a:ln>
          </a:top>
          <a:bottom>
            <a:ln w="25400" cap="flat">
              <a:solidFill>
                <a:srgbClr val="C6BB94"/>
              </a:solidFill>
              <a:prstDash val="solid"/>
              <a:miter lim="400000"/>
            </a:ln>
          </a:bottom>
          <a:insideH>
            <a:ln w="12700" cap="flat">
              <a:solidFill>
                <a:srgbClr val="DBD2B2"/>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22" name="Shape 122"/>
          <p:cNvSpPr/>
          <p:nvPr>
            <p:ph type="sldImg"/>
          </p:nvPr>
        </p:nvSpPr>
        <p:spPr>
          <a:xfrm>
            <a:off x="1143000" y="685800"/>
            <a:ext cx="4572000" cy="3429000"/>
          </a:xfrm>
          <a:prstGeom prst="rect">
            <a:avLst/>
          </a:prstGeom>
        </p:spPr>
        <p:txBody>
          <a:bodyPr/>
          <a:lstStyle/>
          <a:p>
            <a:pPr/>
          </a:p>
        </p:txBody>
      </p:sp>
      <p:sp>
        <p:nvSpPr>
          <p:cNvPr id="123" name="Shape 12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spcBef>
        <a:spcPts val="1200"/>
      </a:spcBef>
      <a:defRPr sz="2200">
        <a:latin typeface="Helvetica Neue"/>
        <a:ea typeface="Helvetica Neue"/>
        <a:cs typeface="Helvetica Neue"/>
        <a:sym typeface="Helvetica Neue"/>
      </a:defRPr>
    </a:lvl1pPr>
    <a:lvl2pPr indent="228600" defTabSz="457200" latinLnBrk="0">
      <a:lnSpc>
        <a:spcPct val="117999"/>
      </a:lnSpc>
      <a:spcBef>
        <a:spcPts val="1200"/>
      </a:spcBef>
      <a:defRPr sz="2200">
        <a:latin typeface="Helvetica Neue"/>
        <a:ea typeface="Helvetica Neue"/>
        <a:cs typeface="Helvetica Neue"/>
        <a:sym typeface="Helvetica Neue"/>
      </a:defRPr>
    </a:lvl2pPr>
    <a:lvl3pPr indent="457200" defTabSz="457200" latinLnBrk="0">
      <a:lnSpc>
        <a:spcPct val="117999"/>
      </a:lnSpc>
      <a:spcBef>
        <a:spcPts val="1200"/>
      </a:spcBef>
      <a:defRPr sz="2200">
        <a:latin typeface="Helvetica Neue"/>
        <a:ea typeface="Helvetica Neue"/>
        <a:cs typeface="Helvetica Neue"/>
        <a:sym typeface="Helvetica Neue"/>
      </a:defRPr>
    </a:lvl3pPr>
    <a:lvl4pPr indent="685800" defTabSz="457200" latinLnBrk="0">
      <a:lnSpc>
        <a:spcPct val="117999"/>
      </a:lnSpc>
      <a:spcBef>
        <a:spcPts val="1200"/>
      </a:spcBef>
      <a:defRPr sz="2200">
        <a:latin typeface="Helvetica Neue"/>
        <a:ea typeface="Helvetica Neue"/>
        <a:cs typeface="Helvetica Neue"/>
        <a:sym typeface="Helvetica Neue"/>
      </a:defRPr>
    </a:lvl4pPr>
    <a:lvl5pPr indent="914400" defTabSz="457200" latinLnBrk="0">
      <a:lnSpc>
        <a:spcPct val="117999"/>
      </a:lnSpc>
      <a:spcBef>
        <a:spcPts val="1200"/>
      </a:spcBef>
      <a:defRPr sz="2200">
        <a:latin typeface="Helvetica Neue"/>
        <a:ea typeface="Helvetica Neue"/>
        <a:cs typeface="Helvetica Neue"/>
        <a:sym typeface="Helvetica Neue"/>
      </a:defRPr>
    </a:lvl5pPr>
    <a:lvl6pPr indent="1143000" defTabSz="457200" latinLnBrk="0">
      <a:lnSpc>
        <a:spcPct val="117999"/>
      </a:lnSpc>
      <a:spcBef>
        <a:spcPts val="1200"/>
      </a:spcBef>
      <a:defRPr sz="2200">
        <a:latin typeface="Helvetica Neue"/>
        <a:ea typeface="Helvetica Neue"/>
        <a:cs typeface="Helvetica Neue"/>
        <a:sym typeface="Helvetica Neue"/>
      </a:defRPr>
    </a:lvl6pPr>
    <a:lvl7pPr indent="1371600" defTabSz="457200" latinLnBrk="0">
      <a:lnSpc>
        <a:spcPct val="117999"/>
      </a:lnSpc>
      <a:spcBef>
        <a:spcPts val="1200"/>
      </a:spcBef>
      <a:defRPr sz="2200">
        <a:latin typeface="Helvetica Neue"/>
        <a:ea typeface="Helvetica Neue"/>
        <a:cs typeface="Helvetica Neue"/>
        <a:sym typeface="Helvetica Neue"/>
      </a:defRPr>
    </a:lvl7pPr>
    <a:lvl8pPr indent="1600200" defTabSz="457200" latinLnBrk="0">
      <a:lnSpc>
        <a:spcPct val="117999"/>
      </a:lnSpc>
      <a:spcBef>
        <a:spcPts val="1200"/>
      </a:spcBef>
      <a:defRPr sz="2200">
        <a:latin typeface="Helvetica Neue"/>
        <a:ea typeface="Helvetica Neue"/>
        <a:cs typeface="Helvetica Neue"/>
        <a:sym typeface="Helvetica Neue"/>
      </a:defRPr>
    </a:lvl8pPr>
    <a:lvl9pPr indent="1828800" defTabSz="457200" latinLnBrk="0">
      <a:lnSpc>
        <a:spcPct val="117999"/>
      </a:lnSpc>
      <a:spcBef>
        <a:spcPts val="1200"/>
      </a:spcBef>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 name="Shape 132"/>
          <p:cNvSpPr/>
          <p:nvPr>
            <p:ph type="sldImg"/>
          </p:nvPr>
        </p:nvSpPr>
        <p:spPr>
          <a:prstGeom prst="rect">
            <a:avLst/>
          </a:prstGeom>
        </p:spPr>
        <p:txBody>
          <a:bodyPr/>
          <a:lstStyle/>
          <a:p>
            <a:pPr/>
          </a:p>
        </p:txBody>
      </p:sp>
      <p:sp>
        <p:nvSpPr>
          <p:cNvPr id="133" name="Shape 133"/>
          <p:cNvSpPr/>
          <p:nvPr>
            <p:ph type="body" sz="quarter" idx="1"/>
          </p:nvPr>
        </p:nvSpPr>
        <p:spPr>
          <a:prstGeom prst="rect">
            <a:avLst/>
          </a:prstGeom>
        </p:spPr>
        <p:txBody>
          <a:bodyPr/>
          <a:lstStyle/>
          <a:p>
            <a:pPr marL="273326" indent="-273326">
              <a:buClr>
                <a:srgbClr val="BEBEBE"/>
              </a:buClr>
              <a:buSzPct val="125000"/>
              <a:buChar char="•"/>
            </a:pPr>
            <a:r>
              <a:t>Revelation in 96 toward the end of the reign of Domitian</a:t>
            </a:r>
          </a:p>
          <a:p>
            <a:pPr marL="273326" indent="-273326">
              <a:buClr>
                <a:srgbClr val="BEBEBE"/>
              </a:buClr>
              <a:buSzPct val="125000"/>
              <a:buChar char="•"/>
            </a:pPr>
            <a:r>
              <a:t>Seal #1 - The Age of the Antonines (96-180 AD)</a:t>
            </a:r>
          </a:p>
          <a:p>
            <a:pPr lvl="1" marL="844826" indent="-273326">
              <a:buClr>
                <a:srgbClr val="BEBEBE"/>
              </a:buClr>
              <a:buSzPct val="125000"/>
              <a:buChar char="•"/>
            </a:pPr>
            <a:r>
              <a:t>Coin from Marcus Aurelius — notice the victor crown</a:t>
            </a:r>
          </a:p>
          <a:p>
            <a:pPr marL="273326" indent="-273326">
              <a:buClr>
                <a:srgbClr val="BEBEBE"/>
              </a:buClr>
              <a:buSzPct val="125000"/>
              <a:buChar char="•"/>
            </a:pPr>
            <a:r>
              <a:t>Seal #2 - Civil War (183-284 AD)</a:t>
            </a:r>
          </a:p>
          <a:p>
            <a:pPr marL="273326" indent="-273326">
              <a:buClr>
                <a:srgbClr val="BEBEBE"/>
              </a:buClr>
              <a:buSzPct val="125000"/>
              <a:buChar char="•"/>
            </a:pPr>
            <a:r>
              <a:t>Seal #3 - Economic depression and famine (mid 200’s)</a:t>
            </a:r>
          </a:p>
          <a:p>
            <a:pPr marL="273326" indent="-273326">
              <a:buClr>
                <a:srgbClr val="BEBEBE"/>
              </a:buClr>
              <a:buSzPct val="125000"/>
              <a:buChar char="•"/>
            </a:pPr>
            <a:r>
              <a:t>Seal #4 - Plague and War (250-265 AD)</a:t>
            </a:r>
          </a:p>
          <a:p>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 name="Shape 177"/>
          <p:cNvSpPr/>
          <p:nvPr>
            <p:ph type="sldImg"/>
          </p:nvPr>
        </p:nvSpPr>
        <p:spPr>
          <a:prstGeom prst="rect">
            <a:avLst/>
          </a:prstGeom>
        </p:spPr>
        <p:txBody>
          <a:bodyPr/>
          <a:lstStyle/>
          <a:p>
            <a:pPr/>
          </a:p>
        </p:txBody>
      </p:sp>
      <p:sp>
        <p:nvSpPr>
          <p:cNvPr id="178" name="Shape 178"/>
          <p:cNvSpPr/>
          <p:nvPr>
            <p:ph type="body" sz="quarter" idx="1"/>
          </p:nvPr>
        </p:nvSpPr>
        <p:spPr>
          <a:prstGeom prst="rect">
            <a:avLst/>
          </a:prstGeom>
        </p:spPr>
        <p:txBody>
          <a:bodyPr/>
          <a:lstStyle/>
          <a:p>
            <a:pPr marL="273326" indent="-273326">
              <a:buClr>
                <a:srgbClr val="BEBEBE"/>
              </a:buClr>
              <a:buSzPct val="125000"/>
              <a:buChar char="•"/>
            </a:pPr>
            <a:r>
              <a:t>Babylon – Isaiah 13:10, “For the stars of heaven and their constellations Will not give their light; The sun will be darkened in its going forth, And the moon will not cause its light to shine.”</a:t>
            </a:r>
          </a:p>
          <a:p>
            <a:pPr marL="273326" indent="-273326">
              <a:buClr>
                <a:srgbClr val="BEBEBE"/>
              </a:buClr>
              <a:buSzPct val="125000"/>
              <a:buChar char="•"/>
            </a:pPr>
            <a:r>
              <a:t>Egypt – Ezekiel 32:7, “When I put out your light, I will cover the heavens, and make its stars dark; I will cover the sun with a cloud, And the moon shall not give her light.”</a:t>
            </a:r>
          </a:p>
          <a:p>
            <a:pPr marL="273326" indent="-273326">
              <a:buClr>
                <a:srgbClr val="BEBEBE"/>
              </a:buClr>
              <a:buSzPct val="125000"/>
              <a:buChar char="•"/>
            </a:pPr>
            <a:r>
              <a:t>Tyre, Sidon, Philistia – Joel 3:15, “The sun and moon will grow dark, And the stars will diminish their brightness.”</a:t>
            </a:r>
          </a:p>
          <a:p>
            <a:pPr marL="273326" indent="-273326">
              <a:buClr>
                <a:srgbClr val="BEBEBE"/>
              </a:buClr>
              <a:buSzPct val="125000"/>
              <a:buChar char="•"/>
            </a:pPr>
            <a:r>
              <a:t>Jerusalem – Matthew 24:29, “Immediately after the tribulation of those days the sun will be darkened, and the moon will not give its light; the stars will fall from heaven, and the powers of the heavens will be shaken.”</a:t>
            </a:r>
          </a:p>
          <a:p>
            <a:pPr marL="273326" indent="-273326">
              <a:buClr>
                <a:srgbClr val="BEBEBE"/>
              </a:buClr>
              <a:buSzPct val="125000"/>
              <a:buChar char="•"/>
            </a:pPr>
            <a:r>
              <a:t>A great upheaval within the halls of power; it ends with the collapse of a nation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 name="Shape 182"/>
          <p:cNvSpPr/>
          <p:nvPr>
            <p:ph type="sldImg"/>
          </p:nvPr>
        </p:nvSpPr>
        <p:spPr>
          <a:prstGeom prst="rect">
            <a:avLst/>
          </a:prstGeom>
        </p:spPr>
        <p:txBody>
          <a:bodyPr/>
          <a:lstStyle/>
          <a:p>
            <a:pPr/>
          </a:p>
        </p:txBody>
      </p:sp>
      <p:sp>
        <p:nvSpPr>
          <p:cNvPr id="183" name="Shape 183"/>
          <p:cNvSpPr/>
          <p:nvPr>
            <p:ph type="body" sz="quarter" idx="1"/>
          </p:nvPr>
        </p:nvSpPr>
        <p:spPr>
          <a:prstGeom prst="rect">
            <a:avLst/>
          </a:prstGeom>
        </p:spPr>
        <p:txBody>
          <a:bodyPr/>
          <a:lstStyle/>
          <a:p>
            <a:pPr/>
            <a:r>
              <a:t>7 structures of creation thrown into a tumult</a:t>
            </a:r>
          </a:p>
          <a:p>
            <a:pPr marL="273326" indent="-273326">
              <a:buClr>
                <a:srgbClr val="BEBEBE"/>
              </a:buClr>
              <a:buSzPct val="125000"/>
              <a:buChar char="•"/>
            </a:pPr>
            <a:r>
              <a:t>Earth (earthquake)</a:t>
            </a:r>
          </a:p>
          <a:p>
            <a:pPr marL="273326" indent="-273326">
              <a:buClr>
                <a:srgbClr val="BEBEBE"/>
              </a:buClr>
              <a:buSzPct val="125000"/>
              <a:buChar char="•"/>
            </a:pPr>
            <a:r>
              <a:t>Sun</a:t>
            </a:r>
          </a:p>
          <a:p>
            <a:pPr marL="273326" indent="-273326">
              <a:buClr>
                <a:srgbClr val="BEBEBE"/>
              </a:buClr>
              <a:buSzPct val="125000"/>
              <a:buChar char="•"/>
            </a:pPr>
            <a:r>
              <a:t>Moon</a:t>
            </a:r>
          </a:p>
          <a:p>
            <a:pPr marL="273326" indent="-273326">
              <a:buClr>
                <a:srgbClr val="BEBEBE"/>
              </a:buClr>
              <a:buSzPct val="125000"/>
              <a:buChar char="•"/>
            </a:pPr>
            <a:r>
              <a:t>Stars</a:t>
            </a:r>
          </a:p>
          <a:p>
            <a:pPr marL="273326" indent="-273326">
              <a:buClr>
                <a:srgbClr val="BEBEBE"/>
              </a:buClr>
              <a:buSzPct val="125000"/>
              <a:buChar char="•"/>
            </a:pPr>
            <a:r>
              <a:t>Sky</a:t>
            </a:r>
          </a:p>
          <a:p>
            <a:pPr marL="273326" indent="-273326">
              <a:buClr>
                <a:srgbClr val="BEBEBE"/>
              </a:buClr>
              <a:buSzPct val="125000"/>
              <a:buChar char="•"/>
            </a:pPr>
            <a:r>
              <a:t>Mountain</a:t>
            </a:r>
          </a:p>
          <a:p>
            <a:pPr marL="273326" indent="-273326">
              <a:buClr>
                <a:srgbClr val="BEBEBE"/>
              </a:buClr>
              <a:buSzPct val="125000"/>
              <a:buChar char="•"/>
            </a:pPr>
            <a:r>
              <a:t>Island</a:t>
            </a:r>
          </a:p>
          <a:p>
            <a:pPr/>
          </a:p>
          <a:p>
            <a:pPr/>
            <a:r>
              <a:t>7 classes of men thrown into tumult</a:t>
            </a:r>
          </a:p>
          <a:p>
            <a:pPr marL="273326" indent="-273326">
              <a:buClr>
                <a:srgbClr val="BEBEBE"/>
              </a:buClr>
              <a:buSzPct val="125000"/>
              <a:buChar char="•"/>
            </a:pPr>
            <a:r>
              <a:t>Kings of the earth</a:t>
            </a:r>
          </a:p>
          <a:p>
            <a:pPr marL="273326" indent="-273326">
              <a:buClr>
                <a:srgbClr val="BEBEBE"/>
              </a:buClr>
              <a:buSzPct val="125000"/>
              <a:buChar char="•"/>
            </a:pPr>
            <a:r>
              <a:t>Great men</a:t>
            </a:r>
          </a:p>
          <a:p>
            <a:pPr marL="273326" indent="-273326">
              <a:buClr>
                <a:srgbClr val="BEBEBE"/>
              </a:buClr>
              <a:buSzPct val="125000"/>
              <a:buChar char="•"/>
            </a:pPr>
            <a:r>
              <a:t>The rich men</a:t>
            </a:r>
          </a:p>
          <a:p>
            <a:pPr marL="273326" indent="-273326">
              <a:buClr>
                <a:srgbClr val="BEBEBE"/>
              </a:buClr>
              <a:buSzPct val="125000"/>
              <a:buChar char="•"/>
            </a:pPr>
            <a:r>
              <a:t>The commanders</a:t>
            </a:r>
          </a:p>
          <a:p>
            <a:pPr marL="273326" indent="-273326">
              <a:buClr>
                <a:srgbClr val="BEBEBE"/>
              </a:buClr>
              <a:buSzPct val="125000"/>
              <a:buChar char="•"/>
            </a:pPr>
            <a:r>
              <a:t>The mighty men</a:t>
            </a:r>
          </a:p>
          <a:p>
            <a:pPr marL="273326" indent="-273326">
              <a:buClr>
                <a:srgbClr val="BEBEBE"/>
              </a:buClr>
              <a:buSzPct val="125000"/>
              <a:buChar char="•"/>
            </a:pPr>
            <a:r>
              <a:t>Slave</a:t>
            </a:r>
          </a:p>
          <a:p>
            <a:pPr marL="273326" indent="-273326">
              <a:buClr>
                <a:srgbClr val="BEBEBE"/>
              </a:buClr>
              <a:buSzPct val="125000"/>
              <a:buChar char="•"/>
            </a:pPr>
            <a:r>
              <a:t>Freeman</a:t>
            </a:r>
          </a:p>
          <a:p>
            <a:pPr/>
          </a:p>
          <a:p>
            <a:pPr/>
            <a:r>
              <a:t>The imagery portends a cataclysmic shift that affected the entire empire from top to bottom</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 name="Shape 187"/>
          <p:cNvSpPr/>
          <p:nvPr>
            <p:ph type="sldImg"/>
          </p:nvPr>
        </p:nvSpPr>
        <p:spPr>
          <a:prstGeom prst="rect">
            <a:avLst/>
          </a:prstGeom>
        </p:spPr>
        <p:txBody>
          <a:bodyPr/>
          <a:lstStyle/>
          <a:p>
            <a:pPr/>
          </a:p>
        </p:txBody>
      </p:sp>
      <p:sp>
        <p:nvSpPr>
          <p:cNvPr id="188" name="Shape 188"/>
          <p:cNvSpPr/>
          <p:nvPr>
            <p:ph type="body" sz="quarter" idx="1"/>
          </p:nvPr>
        </p:nvSpPr>
        <p:spPr>
          <a:prstGeom prst="rect">
            <a:avLst/>
          </a:prstGeom>
        </p:spPr>
        <p:txBody>
          <a:bodyPr/>
          <a:lstStyle/>
          <a:p>
            <a:pPr marL="273326" indent="-273326">
              <a:buClr>
                <a:srgbClr val="BEBEBE"/>
              </a:buClr>
              <a:buSzPct val="125000"/>
              <a:buChar char="•"/>
            </a:pPr>
            <a:r>
              <a:t>“and said to the mountains and rocks, 'Fall on us and hide us from the face of Him who sits on the throne and from the wrath of the Lamb!’”</a:t>
            </a:r>
          </a:p>
          <a:p>
            <a:pPr/>
          </a:p>
          <a:p>
            <a:pPr marL="273326" indent="-273326">
              <a:buClr>
                <a:srgbClr val="BEBEBE"/>
              </a:buClr>
              <a:buSzPct val="125000"/>
              <a:buChar char="•"/>
            </a:pPr>
            <a:r>
              <a:t>Hosea 10:8, “Also the high places of Aven, the sin of Israel, Shall be destroyed. The thorn and thistle shall grow on their altars; They shall say to the mountains, ‘Cover us!’ And to the hills, ‘Fall on us!’”</a:t>
            </a:r>
          </a:p>
          <a:p>
            <a:pPr/>
          </a:p>
          <a:p>
            <a:pPr marL="273326" indent="-273326">
              <a:buClr>
                <a:srgbClr val="BEBEBE"/>
              </a:buClr>
              <a:buSzPct val="125000"/>
              <a:buChar char="•"/>
            </a:pPr>
            <a:r>
              <a:t>Luke 23:28-30 But Jesus, turning to them, said, "Daughters of Jerusalem, do not weep for Me, but weep for yourselves and for your children. [29] For indeed the days are coming in which they will say, 'Blessed are the barren, wombs that never bore, and breasts which never nursed!' [30] Then they will begin 'TO SAY TO THE MOUNTAINS, "FALL ON US!" AND TO THE HILLS, "COVER US!" '</a:t>
            </a:r>
          </a:p>
          <a:p>
            <a:pPr/>
          </a:p>
          <a:p>
            <a:pPr/>
            <a:r>
              <a:t>A figurative depiction of people fleeing from the judgment of God.</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 name="Shape 192"/>
          <p:cNvSpPr/>
          <p:nvPr>
            <p:ph type="sldImg"/>
          </p:nvPr>
        </p:nvSpPr>
        <p:spPr>
          <a:prstGeom prst="rect">
            <a:avLst/>
          </a:prstGeom>
        </p:spPr>
        <p:txBody>
          <a:bodyPr/>
          <a:lstStyle/>
          <a:p>
            <a:pPr/>
          </a:p>
        </p:txBody>
      </p:sp>
      <p:sp>
        <p:nvSpPr>
          <p:cNvPr id="193" name="Shape 193"/>
          <p:cNvSpPr/>
          <p:nvPr>
            <p:ph type="body" sz="quarter" idx="1"/>
          </p:nvPr>
        </p:nvSpPr>
        <p:spPr>
          <a:prstGeom prst="rect">
            <a:avLst/>
          </a:prstGeom>
        </p:spPr>
        <p:txBody>
          <a:bodyPr/>
          <a:lstStyle/>
          <a:p>
            <a:pPr/>
            <a:r>
              <a:t>Efforts to stamp out Christianity failed</a:t>
            </a:r>
          </a:p>
          <a:p>
            <a:pPr marL="273326" indent="-273326">
              <a:buClr>
                <a:srgbClr val="BEBEBE"/>
              </a:buClr>
              <a:buSzPct val="125000"/>
              <a:buChar char="•"/>
            </a:pPr>
            <a:r>
              <a:t>303 - Galerius and Diocletian instigated a persecution of the church.</a:t>
            </a:r>
          </a:p>
          <a:p>
            <a:pPr lvl="1" marL="844826" indent="-273326">
              <a:buClr>
                <a:srgbClr val="BEBEBE"/>
              </a:buClr>
              <a:buSzPct val="125000"/>
              <a:buChar char="•"/>
            </a:pPr>
            <a:r>
              <a:t>Although the persecution was intense and some recanted, many Christians stood firm.</a:t>
            </a:r>
          </a:p>
          <a:p>
            <a:pPr lvl="1" marL="844826" indent="-273326">
              <a:buClr>
                <a:srgbClr val="BEBEBE"/>
              </a:buClr>
              <a:buSzPct val="125000"/>
              <a:buChar char="•"/>
            </a:pPr>
            <a:r>
              <a:t>Over time, the Roman population began to sympathize and show solidarity with their Christian neighbors.</a:t>
            </a:r>
          </a:p>
          <a:p>
            <a:pPr marL="273326" indent="-273326">
              <a:buClr>
                <a:srgbClr val="BEBEBE"/>
              </a:buClr>
              <a:buSzPct val="125000"/>
              <a:buChar char="•"/>
            </a:pPr>
            <a:r>
              <a:t>311 - After eight years of fruitless efforts, Galerius, as he was dying, sought to  “make his peace with the undefeated God of the Christians, promulgated an edict of toleration, recognizing Christianity as a lawful religion and asking the prayers of the Christians” (Durant, Caesar and Christ, p. 652).</a:t>
            </a:r>
          </a:p>
          <a:p>
            <a:pPr marL="273326" indent="-273326">
              <a:buClr>
                <a:srgbClr val="BEBEBE"/>
              </a:buClr>
              <a:buSzPct val="125000"/>
              <a:buChar char="•"/>
            </a:pPr>
            <a:r>
              <a:t>“The Diocletian persecution was the greatest test and triumph of the Church…There is no greater drama in human record than the sight of a few Christians, scorned or oppressed by a succession of emperors, bearing all trials with a fierce tenacity, multiplying quietly, building order while their enemies generated chaos, fighting the sword with the word, brutality with hope, and. at last defeating the strongest state that history bas known. Caesar and Christ had met in the arena, and Christ had won” (Durant, Caesar and Christ, p. 652).</a:t>
            </a:r>
          </a:p>
          <a:p>
            <a:pPr/>
          </a:p>
          <a:p>
            <a:pPr/>
            <a:r>
              <a:t>305-323: struggle for throne won by Constantine </a:t>
            </a:r>
          </a:p>
          <a:p>
            <a:pPr marL="273326" indent="-273326">
              <a:buClr>
                <a:srgbClr val="BEBEBE"/>
              </a:buClr>
              <a:buSzPct val="125000"/>
              <a:buChar char="•"/>
            </a:pPr>
            <a:r>
              <a:t>305 - Diocletian abdicated the throne and sets off a nearly 20 year struggle for supremacy</a:t>
            </a:r>
          </a:p>
          <a:p>
            <a:pPr marL="273326" indent="-273326">
              <a:buClr>
                <a:srgbClr val="BEBEBE"/>
              </a:buClr>
              <a:buSzPct val="125000"/>
              <a:buChar char="•"/>
            </a:pPr>
            <a:r>
              <a:t>October 27, 312 - Constantine meets Maxentius in battle at Red Rocks</a:t>
            </a:r>
          </a:p>
          <a:p>
            <a:pPr lvl="1" marL="844826" indent="-273326">
              <a:buClr>
                <a:srgbClr val="BEBEBE"/>
              </a:buClr>
              <a:buSzPct val="125000"/>
              <a:buChar char="•"/>
            </a:pPr>
            <a:r>
              <a:t>Supposedly sees a sign in the air, hears the words, “In this sign conquer” – the sign was a cross</a:t>
            </a:r>
          </a:p>
          <a:p>
            <a:pPr lvl="1" marL="844826" indent="-273326">
              <a:buClr>
                <a:srgbClr val="BEBEBE"/>
              </a:buClr>
              <a:buSzPct val="125000"/>
              <a:buChar char="•"/>
            </a:pPr>
            <a:r>
              <a:t>Constantine won the battle</a:t>
            </a:r>
          </a:p>
          <a:p>
            <a:pPr marL="273326" indent="-273326">
              <a:buClr>
                <a:srgbClr val="BEBEBE"/>
              </a:buClr>
              <a:buSzPct val="125000"/>
              <a:buChar char="•"/>
            </a:pPr>
            <a:r>
              <a:t>Became the first “Christian” statesman</a:t>
            </a:r>
          </a:p>
          <a:p>
            <a:pPr lvl="1" marL="844826" indent="-273326">
              <a:buClr>
                <a:srgbClr val="BEBEBE"/>
              </a:buClr>
              <a:buSzPct val="125000"/>
              <a:buChar char="•"/>
            </a:pPr>
            <a:r>
              <a:t>Mother was reputedly a follower of the Lord – whether legitimate or apostate is uncertain.</a:t>
            </a:r>
          </a:p>
          <a:p>
            <a:pPr lvl="1" marL="844826" indent="-273326">
              <a:buClr>
                <a:srgbClr val="BEBEBE"/>
              </a:buClr>
              <a:buSzPct val="125000"/>
              <a:buChar char="•"/>
            </a:pPr>
            <a:r>
              <a:t>Constantine had seen three unsuccessful persecutions of Christianity that led to its growth.</a:t>
            </a:r>
          </a:p>
          <a:p>
            <a:pPr lvl="1" marL="844826" indent="-273326">
              <a:buClr>
                <a:srgbClr val="BEBEBE"/>
              </a:buClr>
              <a:buSzPct val="125000"/>
              <a:buChar char="•"/>
            </a:pPr>
            <a:r>
              <a:t>He was impressed with the order, morality, submission, and conduct of Christianity </a:t>
            </a:r>
          </a:p>
          <a:p>
            <a:pPr lvl="1" marL="844826" indent="-273326">
              <a:buClr>
                <a:srgbClr val="BEBEBE"/>
              </a:buClr>
              <a:buSzPct val="125000"/>
              <a:buChar char="•"/>
            </a:pPr>
            <a:r>
              <a:t>As his power grew, he favored Christians more and more</a:t>
            </a:r>
          </a:p>
          <a:p>
            <a:pPr lvl="2" marL="1416326" indent="-273326">
              <a:buClr>
                <a:srgbClr val="BEBEBE"/>
              </a:buClr>
              <a:buSzPct val="125000"/>
              <a:buChar char="•"/>
            </a:pPr>
            <a:r>
              <a:t>Land owned by churches was not taxed</a:t>
            </a:r>
          </a:p>
          <a:p>
            <a:pPr lvl="2" marL="1416326" indent="-273326">
              <a:buClr>
                <a:srgbClr val="BEBEBE"/>
              </a:buClr>
              <a:buSzPct val="125000"/>
              <a:buChar char="•"/>
            </a:pPr>
            <a:r>
              <a:t>Congregations supported out of the government treasury</a:t>
            </a:r>
          </a:p>
          <a:p>
            <a:pPr lvl="2" marL="1416326" indent="-273326">
              <a:buClr>
                <a:srgbClr val="BEBEBE"/>
              </a:buClr>
              <a:buSzPct val="125000"/>
              <a:buChar char="•"/>
            </a:pPr>
            <a:r>
              <a:t>Built meetinghouses</a:t>
            </a:r>
          </a:p>
          <a:p>
            <a:pPr/>
          </a:p>
          <a:p>
            <a:pPr/>
            <a:r>
              <a:t>325 - The Council of Nicaea </a:t>
            </a:r>
          </a:p>
          <a:p>
            <a:pPr marL="273326" indent="-273326">
              <a:buClr>
                <a:srgbClr val="BEBEBE"/>
              </a:buClr>
              <a:buSzPct val="125000"/>
              <a:buChar char="•"/>
            </a:pPr>
            <a:r>
              <a:t>Constantine convened this council to settle a dispute over the nature of Jesus raised by Arius</a:t>
            </a:r>
          </a:p>
          <a:p>
            <a:pPr lvl="1" marL="844826" indent="-273326">
              <a:buClr>
                <a:srgbClr val="BEBEBE"/>
              </a:buClr>
              <a:buSzPct val="125000"/>
              <a:buChar char="•"/>
            </a:pPr>
            <a:r>
              <a:t>He  contended that Jesus was a created being and not of the same substance as God the Father.</a:t>
            </a:r>
          </a:p>
          <a:p>
            <a:pPr lvl="1" marL="844826" indent="-273326">
              <a:buClr>
                <a:srgbClr val="BEBEBE"/>
              </a:buClr>
              <a:buSzPct val="125000"/>
              <a:buChar char="•"/>
            </a:pPr>
            <a:r>
              <a:t>The council ruled against Arius and declared his teaching heretical</a:t>
            </a:r>
          </a:p>
          <a:p>
            <a:pPr/>
          </a:p>
          <a:p>
            <a:pPr/>
            <a:r>
              <a:t>330 - moved the capitol to Constantinople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 name="Shape 197"/>
          <p:cNvSpPr/>
          <p:nvPr>
            <p:ph type="sldImg"/>
          </p:nvPr>
        </p:nvSpPr>
        <p:spPr>
          <a:prstGeom prst="rect">
            <a:avLst/>
          </a:prstGeom>
        </p:spPr>
        <p:txBody>
          <a:bodyPr/>
          <a:lstStyle/>
          <a:p>
            <a:pPr/>
          </a:p>
        </p:txBody>
      </p:sp>
      <p:sp>
        <p:nvSpPr>
          <p:cNvPr id="198" name="Shape 198"/>
          <p:cNvSpPr/>
          <p:nvPr>
            <p:ph type="body" sz="quarter" idx="1"/>
          </p:nvPr>
        </p:nvSpPr>
        <p:spPr>
          <a:prstGeom prst="rect">
            <a:avLst/>
          </a:prstGeom>
        </p:spPr>
        <p:txBody>
          <a:bodyPr/>
          <a:lstStyle/>
          <a:p>
            <a:pPr/>
            <a:r>
              <a:t>The sixth seal represents the formation of an entirely new Roman empire: under Constantine, all levels of government were changed, power was restructured, civil law was redefined, the capital was moved, and the religion of the state was changed.</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2" name="Shape 202"/>
          <p:cNvSpPr/>
          <p:nvPr>
            <p:ph type="sldImg"/>
          </p:nvPr>
        </p:nvSpPr>
        <p:spPr>
          <a:prstGeom prst="rect">
            <a:avLst/>
          </a:prstGeom>
        </p:spPr>
        <p:txBody>
          <a:bodyPr/>
          <a:lstStyle/>
          <a:p>
            <a:pPr/>
          </a:p>
        </p:txBody>
      </p:sp>
      <p:sp>
        <p:nvSpPr>
          <p:cNvPr id="203" name="Shape 203"/>
          <p:cNvSpPr/>
          <p:nvPr>
            <p:ph type="body" sz="quarter" idx="1"/>
          </p:nvPr>
        </p:nvSpPr>
        <p:spPr>
          <a:prstGeom prst="rect">
            <a:avLst/>
          </a:prstGeom>
        </p:spPr>
        <p:txBody>
          <a:bodyPr/>
          <a:lstStyle/>
          <a:p>
            <a:pPr/>
            <a:r>
              <a:t>Remember verses 16-17, “and (they) said to the mountains and rocks, "Fall on us and hide us from the face of Him who sits on the throne and from the wrath of the Lamb! For the great day of His wrath has come, and who is able to stand?"” (Revelation 6:16-17)</a:t>
            </a:r>
          </a:p>
          <a:p>
            <a:pPr/>
          </a:p>
          <a:p>
            <a:pPr/>
            <a:r>
              <a:t>Imagine if, in five years, the United States declared Islam the state religion.</a:t>
            </a:r>
          </a:p>
          <a:p>
            <a:pPr marL="273326" indent="-273326">
              <a:buClr>
                <a:srgbClr val="BEBEBE"/>
              </a:buClr>
              <a:buSzPct val="125000"/>
              <a:buChar char="•"/>
            </a:pPr>
            <a:r>
              <a:t>Every citizen was urged to convert to Islam.</a:t>
            </a:r>
          </a:p>
          <a:p>
            <a:pPr marL="273326" indent="-273326">
              <a:buClr>
                <a:srgbClr val="BEBEBE"/>
              </a:buClr>
              <a:buSzPct val="125000"/>
              <a:buChar char="•"/>
            </a:pPr>
            <a:r>
              <a:t>Sharia law was instituted.</a:t>
            </a:r>
          </a:p>
          <a:p>
            <a:pPr marL="273326" indent="-273326">
              <a:buClr>
                <a:srgbClr val="BEBEBE"/>
              </a:buClr>
              <a:buSzPct val="125000"/>
              <a:buChar char="•"/>
            </a:pPr>
            <a:r>
              <a:t>Churches and synagogues were closed, and mosques were built by the government across the US.</a:t>
            </a:r>
          </a:p>
          <a:p>
            <a:pPr marL="273326" indent="-273326">
              <a:buClr>
                <a:srgbClr val="BEBEBE"/>
              </a:buClr>
              <a:buSzPct val="125000"/>
              <a:buChar char="•"/>
            </a:pPr>
            <a:r>
              <a:t>How might most of us feel?</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 name="Shape 206"/>
          <p:cNvSpPr/>
          <p:nvPr>
            <p:ph type="sldImg"/>
          </p:nvPr>
        </p:nvSpPr>
        <p:spPr>
          <a:prstGeom prst="rect">
            <a:avLst/>
          </a:prstGeom>
        </p:spPr>
        <p:txBody>
          <a:bodyPr/>
          <a:lstStyle/>
          <a:p>
            <a:pPr/>
          </a:p>
        </p:txBody>
      </p:sp>
      <p:sp>
        <p:nvSpPr>
          <p:cNvPr id="207" name="Shape 207"/>
          <p:cNvSpPr/>
          <p:nvPr>
            <p:ph type="body" sz="quarter" idx="1"/>
          </p:nvPr>
        </p:nvSpPr>
        <p:spPr>
          <a:prstGeom prst="rect">
            <a:avLst/>
          </a:prstGeom>
        </p:spPr>
        <p:txBody>
          <a:bodyPr/>
          <a:lstStyle/>
          <a:p>
            <a:pPr/>
            <a:r>
              <a:t>Read 7:1-8</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 name="Shape 211"/>
          <p:cNvSpPr/>
          <p:nvPr>
            <p:ph type="sldImg"/>
          </p:nvPr>
        </p:nvSpPr>
        <p:spPr>
          <a:prstGeom prst="rect">
            <a:avLst/>
          </a:prstGeom>
        </p:spPr>
        <p:txBody>
          <a:bodyPr/>
          <a:lstStyle/>
          <a:p>
            <a:pPr/>
          </a:p>
        </p:txBody>
      </p:sp>
      <p:sp>
        <p:nvSpPr>
          <p:cNvPr id="212" name="Shape 212"/>
          <p:cNvSpPr/>
          <p:nvPr>
            <p:ph type="body" sz="quarter" idx="1"/>
          </p:nvPr>
        </p:nvSpPr>
        <p:spPr>
          <a:prstGeom prst="rect">
            <a:avLst/>
          </a:prstGeom>
        </p:spPr>
        <p:txBody>
          <a:bodyPr/>
          <a:lstStyle/>
          <a:p>
            <a:pPr/>
            <a:r>
              <a:t>“after these things” - at the conclusion of the preceding events</a:t>
            </a:r>
          </a:p>
          <a:p>
            <a:pPr/>
          </a:p>
          <a:p>
            <a:pPr/>
            <a:r>
              <a:t>“four” - the number of the earth</a:t>
            </a:r>
          </a:p>
          <a:p>
            <a:pPr/>
          </a:p>
          <a:p>
            <a:pPr/>
            <a:r>
              <a:t>“four corners” - universality, the complete planet (i.e. four directions)</a:t>
            </a:r>
          </a:p>
          <a:p>
            <a:pPr/>
          </a:p>
          <a:p>
            <a:pPr/>
            <a:r>
              <a:t>“four winds” - destructive forces</a:t>
            </a:r>
          </a:p>
          <a:p>
            <a:pPr/>
          </a:p>
          <a:p>
            <a:pPr/>
            <a:r>
              <a:t>Fifth angel with “the seal of the living God”</a:t>
            </a:r>
          </a:p>
          <a:p>
            <a:pPr marL="273326" indent="-273326">
              <a:buClr>
                <a:srgbClr val="BEBEBE"/>
              </a:buClr>
              <a:buSzPct val="125000"/>
              <a:buChar char="•"/>
            </a:pPr>
            <a:r>
              <a:t>Seal denotes an open profession of ownership, identification, genuineness, authenticity</a:t>
            </a:r>
          </a:p>
          <a:p>
            <a:pPr marL="273326" indent="-273326">
              <a:buClr>
                <a:srgbClr val="BEBEBE"/>
              </a:buClr>
              <a:buSzPct val="125000"/>
              <a:buChar char="•"/>
            </a:pPr>
            <a:r>
              <a:t>Separation of believers from unbelievers</a:t>
            </a:r>
          </a:p>
          <a:p>
            <a:p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6" name="Shape 216"/>
          <p:cNvSpPr/>
          <p:nvPr>
            <p:ph type="sldImg"/>
          </p:nvPr>
        </p:nvSpPr>
        <p:spPr>
          <a:prstGeom prst="rect">
            <a:avLst/>
          </a:prstGeom>
        </p:spPr>
        <p:txBody>
          <a:bodyPr/>
          <a:lstStyle/>
          <a:p>
            <a:pPr/>
          </a:p>
        </p:txBody>
      </p:sp>
      <p:sp>
        <p:nvSpPr>
          <p:cNvPr id="217" name="Shape 217"/>
          <p:cNvSpPr/>
          <p:nvPr>
            <p:ph type="body" sz="quarter" idx="1"/>
          </p:nvPr>
        </p:nvSpPr>
        <p:spPr>
          <a:prstGeom prst="rect">
            <a:avLst/>
          </a:prstGeom>
        </p:spPr>
        <p:txBody>
          <a:bodyPr/>
          <a:lstStyle/>
          <a:p>
            <a:pPr/>
            <a:r>
              <a:t>12 tribes and 144,000 sealed</a:t>
            </a:r>
          </a:p>
          <a:p>
            <a:pPr marL="273326" indent="-273326">
              <a:buClr>
                <a:srgbClr val="BEBEBE"/>
              </a:buClr>
              <a:buSzPct val="125000"/>
              <a:buChar char="•"/>
            </a:pPr>
            <a:r>
              <a:t>12 = governmental perfection to the Jews (12 tribes, twelve apostles, 3 times 4)</a:t>
            </a:r>
          </a:p>
          <a:p>
            <a:pPr marL="273326" indent="-273326">
              <a:buClr>
                <a:srgbClr val="BEBEBE"/>
              </a:buClr>
              <a:buSzPct val="125000"/>
              <a:buChar char="•"/>
            </a:pPr>
            <a:r>
              <a:t>144,000 = a definite number that represents an indefinite number of faithful to the Lord.</a:t>
            </a:r>
          </a:p>
          <a:p>
            <a:pPr/>
          </a:p>
          <a:p>
            <a:pPr/>
            <a:r>
              <a:t>“of the children of Israel” - Spiritual Israel, the faithful of God (see verse 3, “the servants of our God”)</a:t>
            </a:r>
          </a:p>
          <a:p>
            <a:pPr/>
          </a:p>
          <a:p>
            <a:pPr/>
            <a:r>
              <a:t>“who were sealed”: </a:t>
            </a:r>
          </a:p>
          <a:p>
            <a:pPr marL="273326" indent="-273326">
              <a:buClr>
                <a:srgbClr val="BEBEBE"/>
              </a:buClr>
              <a:buSzPct val="125000"/>
              <a:buChar char="•"/>
            </a:pPr>
            <a:r>
              <a:t>sealed with their Father's name (see Revelation 14:1, “Then I looked, and behold, a Lamb standing on Mount Zion, and with Him one hundred and forty-four thousand, having His Father's name written on their foreheads.”</a:t>
            </a:r>
          </a:p>
          <a:p>
            <a:pPr marL="273326" indent="-273326">
              <a:buClr>
                <a:srgbClr val="BEBEBE"/>
              </a:buClr>
              <a:buSzPct val="125000"/>
              <a:buChar char="•"/>
            </a:pPr>
            <a:r>
              <a:t>Sealed on their forehead (v. 3)</a:t>
            </a:r>
          </a:p>
          <a:p>
            <a:pPr/>
          </a:p>
          <a:p>
            <a:pPr/>
            <a:r>
              <a:t>Dan and Ephraim left out of the numbering</a:t>
            </a:r>
          </a:p>
          <a:p>
            <a:pPr marL="273326" indent="-273326">
              <a:buClr>
                <a:srgbClr val="BEBEBE"/>
              </a:buClr>
              <a:buSzPct val="125000"/>
              <a:buChar char="•"/>
            </a:pPr>
            <a:r>
              <a:t>Dan: the first tribe that went into idolatry (Judges 18)</a:t>
            </a:r>
          </a:p>
          <a:p>
            <a:pPr marL="273326" indent="-273326">
              <a:buClr>
                <a:srgbClr val="BEBEBE"/>
              </a:buClr>
              <a:buSzPct val="125000"/>
              <a:buChar char="•"/>
            </a:pPr>
            <a:r>
              <a:t>Ephraim: the primary promoter of idolatry</a:t>
            </a:r>
          </a:p>
          <a:p>
            <a:pPr marL="273326" indent="-273326">
              <a:buClr>
                <a:srgbClr val="BEBEBE"/>
              </a:buClr>
              <a:buSzPct val="125000"/>
              <a:buChar char="•"/>
            </a:pPr>
            <a:r>
              <a:t>Joseph and Levi were included as a result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 name="Shape 221"/>
          <p:cNvSpPr/>
          <p:nvPr>
            <p:ph type="sldImg"/>
          </p:nvPr>
        </p:nvSpPr>
        <p:spPr>
          <a:prstGeom prst="rect">
            <a:avLst/>
          </a:prstGeom>
        </p:spPr>
        <p:txBody>
          <a:bodyPr/>
          <a:lstStyle/>
          <a:p>
            <a:pPr/>
          </a:p>
        </p:txBody>
      </p:sp>
      <p:sp>
        <p:nvSpPr>
          <p:cNvPr id="222" name="Shape 222"/>
          <p:cNvSpPr/>
          <p:nvPr>
            <p:ph type="body" sz="quarter" idx="1"/>
          </p:nvPr>
        </p:nvSpPr>
        <p:spPr>
          <a:prstGeom prst="rect">
            <a:avLst/>
          </a:prstGeom>
        </p:spPr>
        <p:txBody>
          <a:bodyPr/>
          <a:lstStyle/>
          <a:p>
            <a:pPr/>
            <a:r>
              <a:t>Paralleled by Ezekiel 9 – the marking of God’s people in Jerusalem</a:t>
            </a:r>
          </a:p>
          <a:p>
            <a:pPr marL="273326" indent="-273326">
              <a:buClr>
                <a:srgbClr val="BEBEBE"/>
              </a:buClr>
              <a:buSzPct val="125000"/>
              <a:buChar char="•"/>
            </a:pPr>
            <a:r>
              <a:t>“six men”: parallel to the four angels in Rev. 7:1</a:t>
            </a:r>
          </a:p>
          <a:p>
            <a:pPr marL="273326" indent="-273326">
              <a:buClr>
                <a:srgbClr val="BEBEBE"/>
              </a:buClr>
              <a:buSzPct val="125000"/>
              <a:buChar char="•"/>
            </a:pPr>
            <a:r>
              <a:t>Northern gate: Babylonian army would come from the north against Jerusalem</a:t>
            </a:r>
          </a:p>
          <a:p>
            <a:pPr marL="273326" indent="-273326">
              <a:buClr>
                <a:srgbClr val="BEBEBE"/>
              </a:buClr>
              <a:buSzPct val="125000"/>
              <a:buChar char="•"/>
            </a:pPr>
            <a:r>
              <a:t>“one man [with] a writer’s inkhorn”: parallel to the fifth angel in Rev. 7:2</a:t>
            </a:r>
          </a:p>
          <a:p>
            <a:pPr marL="273326" indent="-273326">
              <a:buClr>
                <a:srgbClr val="BEBEBE"/>
              </a:buClr>
              <a:buSzPct val="125000"/>
              <a:buChar char="•"/>
            </a:pPr>
            <a:r>
              <a:t>Ezekiel 9:4, “Go through the midst of the city, through the midst of Jerusalem, and put a mark on the foreheads of the men who sigh and cry over all the abominations that are done within it."</a:t>
            </a:r>
          </a:p>
          <a:p>
            <a:pPr lvl="1" marL="844826" indent="-273326">
              <a:buClr>
                <a:srgbClr val="BEBEBE"/>
              </a:buClr>
              <a:buSzPct val="125000"/>
              <a:buChar char="•"/>
            </a:pPr>
            <a:r>
              <a:t>Jerusalem was consumed by idolatry, some people were disturbed by the idolatry, God would destroy the city, but He marked those faithful who mourned the state of affairs.</a:t>
            </a:r>
          </a:p>
          <a:p>
            <a:pPr marL="273326" indent="-273326">
              <a:buClr>
                <a:srgbClr val="BEBEBE"/>
              </a:buClr>
              <a:buSzPct val="125000"/>
              <a:buChar char="•"/>
            </a:pPr>
            <a:r>
              <a:t>God sees and claims those who are grieved by apostasy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6" name="Shape 136"/>
          <p:cNvSpPr/>
          <p:nvPr>
            <p:ph type="sldImg"/>
          </p:nvPr>
        </p:nvSpPr>
        <p:spPr>
          <a:prstGeom prst="rect">
            <a:avLst/>
          </a:prstGeom>
        </p:spPr>
        <p:txBody>
          <a:bodyPr/>
          <a:lstStyle/>
          <a:p>
            <a:pPr/>
          </a:p>
        </p:txBody>
      </p:sp>
      <p:sp>
        <p:nvSpPr>
          <p:cNvPr id="137" name="Shape 137"/>
          <p:cNvSpPr/>
          <p:nvPr>
            <p:ph type="body" sz="quarter" idx="1"/>
          </p:nvPr>
        </p:nvSpPr>
        <p:spPr>
          <a:prstGeom prst="rect">
            <a:avLst/>
          </a:prstGeom>
        </p:spPr>
        <p:txBody>
          <a:bodyPr/>
          <a:lstStyle/>
          <a:p>
            <a:pPr/>
            <a:r>
              <a:t>Read Revelation 6:9-11</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6" name="Shape 226"/>
          <p:cNvSpPr/>
          <p:nvPr>
            <p:ph type="sldImg"/>
          </p:nvPr>
        </p:nvSpPr>
        <p:spPr>
          <a:prstGeom prst="rect">
            <a:avLst/>
          </a:prstGeom>
        </p:spPr>
        <p:txBody>
          <a:bodyPr/>
          <a:lstStyle/>
          <a:p>
            <a:pPr/>
          </a:p>
        </p:txBody>
      </p:sp>
      <p:sp>
        <p:nvSpPr>
          <p:cNvPr id="227" name="Shape 227"/>
          <p:cNvSpPr/>
          <p:nvPr>
            <p:ph type="body" sz="quarter" idx="1"/>
          </p:nvPr>
        </p:nvSpPr>
        <p:spPr>
          <a:prstGeom prst="rect">
            <a:avLst/>
          </a:prstGeom>
        </p:spPr>
        <p:txBody>
          <a:bodyPr/>
          <a:lstStyle/>
          <a:p>
            <a:pPr/>
            <a:r>
              <a:t>Read 7:9-12</a:t>
            </a:r>
          </a:p>
          <a:p>
            <a:pPr marL="273326" indent="-273326">
              <a:buClr>
                <a:srgbClr val="BEBEBE"/>
              </a:buClr>
              <a:buSzPct val="125000"/>
              <a:buChar char="•"/>
            </a:pPr>
            <a:r>
              <a:t>“a great multitude which no one could number” - identified in verse 14.	</a:t>
            </a:r>
          </a:p>
          <a:p>
            <a:pPr lvl="1" marL="844826" indent="-273326">
              <a:buClr>
                <a:srgbClr val="BEBEBE"/>
              </a:buClr>
              <a:buSzPct val="125000"/>
              <a:buChar char="•"/>
            </a:pPr>
            <a:r>
              <a:t>Those who come out of the great tribulation</a:t>
            </a:r>
          </a:p>
          <a:p>
            <a:pPr lvl="1" marL="844826" indent="-273326">
              <a:buClr>
                <a:srgbClr val="BEBEBE"/>
              </a:buClr>
              <a:buSzPct val="125000"/>
              <a:buChar char="•"/>
            </a:pPr>
            <a:r>
              <a:t>2 Timothy 3:12, “Yes, and all who desire to live godly in Christ Jesus will suffer persecution."</a:t>
            </a:r>
          </a:p>
          <a:p>
            <a:pPr marL="273326" indent="-273326">
              <a:buClr>
                <a:srgbClr val="BEBEBE"/>
              </a:buClr>
              <a:buSzPct val="125000"/>
              <a:buChar char="•"/>
            </a:pPr>
            <a:r>
              <a:t>“nations, tribes, peoples, and tongues” - all the faithful throughout all ages</a:t>
            </a:r>
          </a:p>
          <a:p>
            <a:pPr marL="273326" indent="-273326">
              <a:buClr>
                <a:srgbClr val="BEBEBE"/>
              </a:buClr>
              <a:buSzPct val="125000"/>
              <a:buChar char="•"/>
            </a:pPr>
            <a:r>
              <a:t>“palm branches”- a symbol of victory</a:t>
            </a:r>
          </a:p>
          <a:p>
            <a:pPr marL="273326" indent="-273326">
              <a:buClr>
                <a:srgbClr val="BEBEBE"/>
              </a:buClr>
              <a:buSzPct val="125000"/>
              <a:buChar char="•"/>
            </a:pPr>
            <a:r>
              <a:t> “Blessing…glory…wisdom…thanksgiving…honor…power…might”: seven-fold praise of God.</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1" name="Shape 231"/>
          <p:cNvSpPr/>
          <p:nvPr>
            <p:ph type="sldImg"/>
          </p:nvPr>
        </p:nvSpPr>
        <p:spPr>
          <a:prstGeom prst="rect">
            <a:avLst/>
          </a:prstGeom>
        </p:spPr>
        <p:txBody>
          <a:bodyPr/>
          <a:lstStyle/>
          <a:p>
            <a:pPr/>
          </a:p>
        </p:txBody>
      </p:sp>
      <p:sp>
        <p:nvSpPr>
          <p:cNvPr id="232" name="Shape 232"/>
          <p:cNvSpPr/>
          <p:nvPr>
            <p:ph type="body" sz="quarter" idx="1"/>
          </p:nvPr>
        </p:nvSpPr>
        <p:spPr>
          <a:prstGeom prst="rect">
            <a:avLst/>
          </a:prstGeom>
        </p:spPr>
        <p:txBody>
          <a:bodyPr/>
          <a:lstStyle/>
          <a:p>
            <a:pPr/>
            <a:r>
              <a:t>Read 7:13-17</a:t>
            </a:r>
          </a:p>
          <a:p>
            <a:pPr/>
          </a:p>
          <a:p>
            <a:pPr/>
            <a:r>
              <a:t>“These are the ones who come out of the great tribulation”</a:t>
            </a:r>
          </a:p>
          <a:p>
            <a:pPr marL="273326" indent="-273326">
              <a:buClr>
                <a:srgbClr val="BEBEBE"/>
              </a:buClr>
              <a:buSzPct val="125000"/>
              <a:buChar char="•"/>
            </a:pPr>
            <a:r>
              <a:t>God has separated His people from the rest of humanity; they are not the recipients of the judgment in either the seals or in the ensuing trumpets.</a:t>
            </a:r>
          </a:p>
          <a:p>
            <a:pPr marL="273326" indent="-273326">
              <a:buClr>
                <a:srgbClr val="BEBEBE"/>
              </a:buClr>
              <a:buSzPct val="125000"/>
              <a:buChar char="•"/>
            </a:pPr>
            <a:r>
              <a:t>Even though Constantine “Christianized” Rome, it was an apostate church that rose to power and suppressed the true church (we will learn about this more in chapters 12-14).</a:t>
            </a:r>
          </a:p>
          <a:p>
            <a:pPr/>
          </a:p>
          <a:p>
            <a:pPr marL="394804" indent="-394804">
              <a:buSzPct val="100000"/>
              <a:buAutoNum type="arabicPeriod" startAt="1"/>
            </a:pPr>
            <a:r>
              <a:t>They “washed their robes and made them white in the blood of the Lamb”</a:t>
            </a:r>
          </a:p>
          <a:p>
            <a:pPr marL="394804" indent="-394804">
              <a:buSzPct val="100000"/>
              <a:buAutoNum type="arabicPeriod" startAt="1"/>
            </a:pPr>
            <a:r>
              <a:t>They “are before the throne of God and serve Him day and night in His temple”</a:t>
            </a:r>
          </a:p>
          <a:p>
            <a:pPr marL="394804" indent="-394804">
              <a:buSzPct val="100000"/>
              <a:buAutoNum type="arabicPeriod" startAt="1"/>
            </a:pPr>
            <a:r>
              <a:t>“He who sits on the throne will dwell among them.”</a:t>
            </a:r>
          </a:p>
          <a:p>
            <a:pPr marL="394804" indent="-394804">
              <a:buSzPct val="100000"/>
              <a:buAutoNum type="arabicPeriod" startAt="1"/>
            </a:pPr>
            <a:r>
              <a:t>They “shall neither hunger anymore nor thirst anymore,”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6" name="Shape 236"/>
          <p:cNvSpPr/>
          <p:nvPr>
            <p:ph type="sldImg"/>
          </p:nvPr>
        </p:nvSpPr>
        <p:spPr>
          <a:prstGeom prst="rect">
            <a:avLst/>
          </a:prstGeom>
        </p:spPr>
        <p:txBody>
          <a:bodyPr/>
          <a:lstStyle/>
          <a:p>
            <a:pPr/>
          </a:p>
        </p:txBody>
      </p:sp>
      <p:sp>
        <p:nvSpPr>
          <p:cNvPr id="237" name="Shape 237"/>
          <p:cNvSpPr/>
          <p:nvPr>
            <p:ph type="body" sz="quarter" idx="1"/>
          </p:nvPr>
        </p:nvSpPr>
        <p:spPr>
          <a:prstGeom prst="rect">
            <a:avLst/>
          </a:prstGeom>
        </p:spPr>
        <p:txBody>
          <a:bodyPr/>
          <a:lstStyle/>
          <a:p>
            <a:pPr marL="228600" indent="-228600">
              <a:buSzPct val="100000"/>
              <a:buAutoNum type="arabicPeriod" startAt="5"/>
            </a:pPr>
            <a:r>
              <a:t>The “sun shall not strike them, nor any heat”</a:t>
            </a:r>
          </a:p>
          <a:p>
            <a:pPr marL="228600" indent="-228600">
              <a:buSzPct val="100000"/>
              <a:buAutoNum type="arabicPeriod" startAt="5"/>
            </a:pPr>
            <a:r>
              <a:t>The Lamb “will shepherd them and lead them to living fountains of waters”</a:t>
            </a:r>
          </a:p>
          <a:p>
            <a:pPr marL="228600" indent="-228600">
              <a:buSzPct val="100000"/>
              <a:buAutoNum type="arabicPeriod" startAt="5"/>
            </a:pPr>
            <a:r>
              <a:t>“And God will wipe away every tear from their eyes.”</a:t>
            </a:r>
          </a:p>
          <a:p>
            <a:pPr marL="273326" indent="-273326">
              <a:buClr>
                <a:srgbClr val="BEBEBE"/>
              </a:buClr>
              <a:buSzPct val="125000"/>
              <a:buChar char="•"/>
            </a:pPr>
            <a:r>
              <a:t>Verses 14-17: a seven-fold assurance to the faithful</a:t>
            </a:r>
          </a:p>
          <a:p>
            <a:pPr marL="273326" indent="-273326">
              <a:buClr>
                <a:srgbClr val="BEBEBE"/>
              </a:buClr>
              <a:buSzPct val="125000"/>
              <a:buChar char="•"/>
            </a:pPr>
            <a:r>
              <a:t>Revelation is a book of comfort for anyone who puts their confidence of the Lord, no matter their place in history.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 name="Shape 141"/>
          <p:cNvSpPr/>
          <p:nvPr>
            <p:ph type="sldImg"/>
          </p:nvPr>
        </p:nvSpPr>
        <p:spPr>
          <a:prstGeom prst="rect">
            <a:avLst/>
          </a:prstGeom>
        </p:spPr>
        <p:txBody>
          <a:bodyPr/>
          <a:lstStyle/>
          <a:p>
            <a:pPr/>
          </a:p>
        </p:txBody>
      </p:sp>
      <p:sp>
        <p:nvSpPr>
          <p:cNvPr id="142" name="Shape 142"/>
          <p:cNvSpPr/>
          <p:nvPr>
            <p:ph type="body" sz="quarter" idx="1"/>
          </p:nvPr>
        </p:nvSpPr>
        <p:spPr>
          <a:prstGeom prst="rect">
            <a:avLst/>
          </a:prstGeom>
        </p:spPr>
        <p:txBody>
          <a:bodyPr/>
          <a:lstStyle/>
          <a:p>
            <a:pPr marL="273326" indent="-273326">
              <a:buClr>
                <a:srgbClr val="BEBEBE"/>
              </a:buClr>
              <a:buSzPct val="125000"/>
              <a:buChar char="•"/>
            </a:pPr>
            <a:r>
              <a:t>“altar” - a symbol of sacrifice</a:t>
            </a:r>
          </a:p>
          <a:p>
            <a:pPr marL="273326" indent="-273326">
              <a:buClr>
                <a:srgbClr val="BEBEBE"/>
              </a:buClr>
              <a:buSzPct val="125000"/>
              <a:buChar char="•"/>
            </a:pPr>
            <a:r>
              <a:t>“soul” - not a physical state; apparent consciousness following death</a:t>
            </a:r>
          </a:p>
          <a:p>
            <a:pPr marL="273326" indent="-273326">
              <a:buClr>
                <a:srgbClr val="BEBEBE"/>
              </a:buClr>
              <a:buSzPct val="125000"/>
              <a:buChar char="•"/>
            </a:pPr>
            <a:r>
              <a:t>“white robe” - innocence and purity; given to the faithful</a:t>
            </a:r>
          </a:p>
          <a:p>
            <a:pPr lvl="1" marL="844826" indent="-273326">
              <a:buClr>
                <a:srgbClr val="BEBEBE"/>
              </a:buClr>
              <a:buSzPct val="125000"/>
              <a:buChar char="•"/>
            </a:pPr>
            <a:r>
              <a:t>4:4 - 24 elders are clothed in white robes</a:t>
            </a:r>
          </a:p>
          <a:p>
            <a:pPr lvl="1" marL="844826" indent="-273326">
              <a:buClr>
                <a:srgbClr val="BEBEBE"/>
              </a:buClr>
              <a:buSzPct val="125000"/>
              <a:buChar char="•"/>
            </a:pPr>
            <a:r>
              <a:t>Revelation 7:13-14, “Then one of the elders answered, saying to me, ‘Who are these arrayed in white robes, and where did they come from?’ [14] And I said to him, ‘Sir, you know.’ So he said to me, ‘These are the ones who come out of the great tribulation, and washed their robes and made them white in the blood of the Lamb.’”</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 name="Shape 147"/>
          <p:cNvSpPr/>
          <p:nvPr>
            <p:ph type="sldImg"/>
          </p:nvPr>
        </p:nvSpPr>
        <p:spPr>
          <a:prstGeom prst="rect">
            <a:avLst/>
          </a:prstGeom>
        </p:spPr>
        <p:txBody>
          <a:bodyPr/>
          <a:lstStyle/>
          <a:p>
            <a:pPr/>
          </a:p>
        </p:txBody>
      </p:sp>
      <p:sp>
        <p:nvSpPr>
          <p:cNvPr id="148" name="Shape 148"/>
          <p:cNvSpPr/>
          <p:nvPr>
            <p:ph type="body" sz="quarter" idx="1"/>
          </p:nvPr>
        </p:nvSpPr>
        <p:spPr>
          <a:prstGeom prst="rect">
            <a:avLst/>
          </a:prstGeom>
        </p:spPr>
        <p:txBody>
          <a:bodyPr/>
          <a:lstStyle/>
          <a:p>
            <a:pPr marL="273326" indent="-273326">
              <a:buClr>
                <a:srgbClr val="BEBEBE"/>
              </a:buClr>
              <a:buSzPct val="125000"/>
              <a:buChar char="•"/>
            </a:pPr>
            <a:r>
              <a:t>10 prominent periods of persecution under the Roman Caesars</a:t>
            </a:r>
          </a:p>
          <a:p>
            <a:pPr lvl="1" marL="844826" indent="-273326">
              <a:buClr>
                <a:srgbClr val="BEBEBE"/>
              </a:buClr>
              <a:buSzPct val="125000"/>
              <a:buChar char="•"/>
            </a:pPr>
            <a:r>
              <a:t>The first was instigated by Nero; Domitian followed suit, most famously banishing the Apostle John to Patmos. </a:t>
            </a:r>
          </a:p>
          <a:p>
            <a:pPr lvl="1" marL="844826" indent="-273326">
              <a:buClr>
                <a:srgbClr val="BEBEBE"/>
              </a:buClr>
              <a:buSzPct val="125000"/>
              <a:buChar char="•"/>
            </a:pPr>
            <a:r>
              <a:t>During the time of Seal #1, the “Age of the Antonines,” Trajan and Marcus Aurelius persecuted Christians</a:t>
            </a:r>
          </a:p>
          <a:p>
            <a:pPr lvl="1" marL="844826" indent="-273326">
              <a:buClr>
                <a:srgbClr val="BEBEBE"/>
              </a:buClr>
              <a:buSzPct val="125000"/>
              <a:buChar char="•"/>
            </a:pPr>
            <a:r>
              <a:t>Persecution had steadily increased from the time of Marcus Aurelius onward: Septimius Severus, Maximus, Decius, Valerian, and Aurelian promoted the persecution of Christians.</a:t>
            </a:r>
          </a:p>
          <a:p>
            <a:pPr marL="273326" indent="-273326">
              <a:buClr>
                <a:srgbClr val="BEBEBE"/>
              </a:buClr>
              <a:buSzPct val="125000"/>
              <a:buChar char="•"/>
            </a:pPr>
          </a:p>
          <a:p>
            <a:pPr marL="273326" indent="-273326">
              <a:buClr>
                <a:srgbClr val="BEBEBE"/>
              </a:buClr>
              <a:buSzPct val="125000"/>
              <a:buChar char="•"/>
            </a:pPr>
            <a:r>
              <a:t>284 - Diocletian becomes emperor</a:t>
            </a:r>
          </a:p>
          <a:p>
            <a:pPr/>
          </a:p>
          <a:p>
            <a:pPr marL="273326" indent="-273326">
              <a:buClr>
                <a:srgbClr val="BEBEBE"/>
              </a:buClr>
              <a:buSzPct val="125000"/>
              <a:buChar char="•"/>
            </a:pPr>
            <a:r>
              <a:t>February 303 - pushed by Galerius to stamp out the faith</a:t>
            </a:r>
          </a:p>
          <a:p>
            <a:pPr lvl="1" marL="844826" indent="-273326">
              <a:buClr>
                <a:srgbClr val="BEBEBE"/>
              </a:buClr>
              <a:buSzPct val="125000"/>
              <a:buChar char="•"/>
            </a:pPr>
            <a:r>
              <a:t>Diocletian’s campaign against Christians was an attempt to consolidate power and promote absolute unity within the Empire.</a:t>
            </a:r>
          </a:p>
          <a:p>
            <a:pPr lvl="1" marL="844826" indent="-273326">
              <a:buClr>
                <a:srgbClr val="BEBEBE"/>
              </a:buClr>
              <a:buSzPct val="125000"/>
              <a:buChar char="•"/>
            </a:pPr>
            <a:r>
              <a:t>In the previous decades, as the Empire devolved into a nihilistic civil war, the Christian faith had been steadily gaining converts.</a:t>
            </a:r>
          </a:p>
          <a:p>
            <a:pPr lvl="1" marL="844826" indent="-273326">
              <a:buClr>
                <a:srgbClr val="BEBEBE"/>
              </a:buClr>
              <a:buSzPct val="125000"/>
              <a:buChar char="•"/>
            </a:pPr>
            <a:r>
              <a:t>Always superstitious, the pagan priests believed Christian prayers kept the Roman gods at a distance.</a:t>
            </a:r>
          </a:p>
          <a:p>
            <a:pPr lvl="1" marL="844826" indent="-273326">
              <a:buClr>
                <a:srgbClr val="BEBEBE"/>
              </a:buClr>
              <a:buSzPct val="125000"/>
              <a:buChar char="•"/>
            </a:pPr>
            <a:r>
              <a:t>And so, to secure unity, Diocletian – pushed by his fellow-ruler Galerius – promoted an Empire-wide persecution of Christians.</a:t>
            </a:r>
          </a:p>
          <a:p>
            <a:pPr marL="273326" indent="-273326">
              <a:buClr>
                <a:srgbClr val="BEBEBE"/>
              </a:buClr>
              <a:buSzPct val="125000"/>
              <a:buChar char="•"/>
            </a:pPr>
          </a:p>
          <a:p>
            <a:pPr marL="273326" indent="-273326">
              <a:buClr>
                <a:srgbClr val="BEBEBE"/>
              </a:buClr>
              <a:buSzPct val="125000"/>
              <a:buChar char="•"/>
            </a:pPr>
            <a:r>
              <a:t>303-311 - the most intense persecution suffered by the church under Roman rule</a:t>
            </a:r>
          </a:p>
          <a:p>
            <a:pPr lvl="1" marL="844826" indent="-273326">
              <a:buClr>
                <a:srgbClr val="BEBEBE"/>
              </a:buClr>
              <a:buSzPct val="125000"/>
              <a:buChar char="•"/>
            </a:pPr>
            <a:r>
              <a:t>The Empire “decreed the destruction of all Christian churches, the burning of Christian books, the dissolution of Christian congregations, the confiscation of their property, the exclusion of Christians from public office, and the punishment of death for Christians detected in religious assembly” (Durant, Caesar and Christ, p. 651)</a:t>
            </a:r>
          </a:p>
          <a:p>
            <a:pPr lvl="1" marL="844826" indent="-273326">
              <a:buClr>
                <a:srgbClr val="BEBEBE"/>
              </a:buClr>
              <a:buSzPct val="125000"/>
              <a:buChar char="•"/>
            </a:pPr>
            <a:r>
              <a:t>“Eusebius assures us…that men were flogged till the flesh hung from their bones, or their flesh was scraped to the bone with shells; salt or vinegar was poured upon the wounds; the flesh was cut off bit by bit and fed to waiting animals; or bound to crosses, men were eaten piecemeal by starved beasts. Some victims had their fingers pierced with sharp reeds under the nails; some had their eyes gouged out; some were suspended by a hand or a foot; some had molten lead poured down their throats; some were beheaded, or crucified, or beaten to death with clubs; some were tom apart by being tied to the momentarily bent branches of trees” (Durant, Caesar and Christ, pp. 651-652).</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 name="Shape 152"/>
          <p:cNvSpPr/>
          <p:nvPr>
            <p:ph type="sldImg"/>
          </p:nvPr>
        </p:nvSpPr>
        <p:spPr>
          <a:prstGeom prst="rect">
            <a:avLst/>
          </a:prstGeom>
        </p:spPr>
        <p:txBody>
          <a:bodyPr/>
          <a:lstStyle/>
          <a:p>
            <a:pPr/>
          </a:p>
        </p:txBody>
      </p:sp>
      <p:sp>
        <p:nvSpPr>
          <p:cNvPr id="153" name="Shape 153"/>
          <p:cNvSpPr/>
          <p:nvPr>
            <p:ph type="body" sz="quarter" idx="1"/>
          </p:nvPr>
        </p:nvSpPr>
        <p:spPr>
          <a:prstGeom prst="rect">
            <a:avLst/>
          </a:prstGeom>
        </p:spPr>
        <p:txBody>
          <a:bodyPr/>
          <a:lstStyle/>
          <a:p>
            <a:pPr marL="273326" indent="-273326">
              <a:buClr>
                <a:srgbClr val="BEBEBE"/>
              </a:buClr>
              <a:buSzPct val="125000"/>
              <a:buChar char="•"/>
            </a:pPr>
            <a:r>
              <a:t>Christian persecution reached its height under Diocletian</a:t>
            </a:r>
          </a:p>
          <a:p>
            <a:pPr marL="273326" indent="-273326">
              <a:buClr>
                <a:srgbClr val="BEBEBE"/>
              </a:buClr>
              <a:buSzPct val="125000"/>
              <a:buChar char="•"/>
            </a:pPr>
            <a:r>
              <a:t>Those who died for Christ want to know how long God will tolerate this treatment </a:t>
            </a:r>
          </a:p>
          <a:p>
            <a:pPr marL="273326" indent="-273326">
              <a:buClr>
                <a:srgbClr val="BEBEBE"/>
              </a:buClr>
              <a:buSzPct val="125000"/>
              <a:buChar char="•"/>
            </a:pPr>
            <a:r>
              <a:t>The prayers of the saints in Seal #5 is answered by the seven trumpets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 name="Shape 156"/>
          <p:cNvSpPr/>
          <p:nvPr>
            <p:ph type="sldImg"/>
          </p:nvPr>
        </p:nvSpPr>
        <p:spPr>
          <a:prstGeom prst="rect">
            <a:avLst/>
          </a:prstGeom>
        </p:spPr>
        <p:txBody>
          <a:bodyPr/>
          <a:lstStyle/>
          <a:p>
            <a:pPr/>
          </a:p>
        </p:txBody>
      </p:sp>
      <p:sp>
        <p:nvSpPr>
          <p:cNvPr id="157" name="Shape 157"/>
          <p:cNvSpPr/>
          <p:nvPr>
            <p:ph type="body" sz="quarter" idx="1"/>
          </p:nvPr>
        </p:nvSpPr>
        <p:spPr>
          <a:prstGeom prst="rect">
            <a:avLst/>
          </a:prstGeom>
        </p:spPr>
        <p:txBody>
          <a:bodyPr/>
          <a:lstStyle/>
          <a:p>
            <a:pPr/>
            <a:r>
              <a:t>Read 6:12-17</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1" name="Shape 161"/>
          <p:cNvSpPr/>
          <p:nvPr>
            <p:ph type="sldImg"/>
          </p:nvPr>
        </p:nvSpPr>
        <p:spPr>
          <a:prstGeom prst="rect">
            <a:avLst/>
          </a:prstGeom>
        </p:spPr>
        <p:txBody>
          <a:bodyPr/>
          <a:lstStyle/>
          <a:p>
            <a:pPr/>
          </a:p>
        </p:txBody>
      </p:sp>
      <p:sp>
        <p:nvSpPr>
          <p:cNvPr id="162" name="Shape 162"/>
          <p:cNvSpPr/>
          <p:nvPr>
            <p:ph type="body" sz="quarter" idx="1"/>
          </p:nvPr>
        </p:nvSpPr>
        <p:spPr>
          <a:prstGeom prst="rect">
            <a:avLst/>
          </a:prstGeom>
        </p:spPr>
        <p:txBody>
          <a:bodyPr/>
          <a:lstStyle/>
          <a:p>
            <a:pPr marL="273326" indent="-273326">
              <a:buClr>
                <a:srgbClr val="BEBEBE"/>
              </a:buClr>
              <a:buSzPct val="125000"/>
              <a:buChar char="•"/>
            </a:pPr>
            <a:r>
              <a:t>Sixth seal, sixth trumpet , and sixth bowl are longer than their five predecessors </a:t>
            </a:r>
          </a:p>
          <a:p>
            <a:pPr marL="273326" indent="-273326">
              <a:buClr>
                <a:srgbClr val="BEBEBE"/>
              </a:buClr>
              <a:buSzPct val="125000"/>
              <a:buChar char="•"/>
            </a:pPr>
            <a:r>
              <a:t>Each set up the purpose for the vision that follows</a:t>
            </a:r>
          </a:p>
          <a:p>
            <a:pPr lvl="1" marL="844826" indent="-273326">
              <a:buClr>
                <a:srgbClr val="BEBEBE"/>
              </a:buClr>
              <a:buSzPct val="125000"/>
              <a:buChar char="•"/>
            </a:pPr>
            <a:r>
              <a:t>Sixth seal establishes a need for seven trumpets in chapters 8-11</a:t>
            </a:r>
          </a:p>
          <a:p>
            <a:pPr lvl="1" marL="844826" indent="-273326">
              <a:buClr>
                <a:srgbClr val="BEBEBE"/>
              </a:buClr>
              <a:buSzPct val="125000"/>
              <a:buChar char="•"/>
            </a:pPr>
            <a:r>
              <a:t>Sixth trumpet foreshadows the 1,260 time period described in 12-14</a:t>
            </a:r>
          </a:p>
          <a:p>
            <a:pPr lvl="1" marL="844826" indent="-273326">
              <a:buClr>
                <a:srgbClr val="BEBEBE"/>
              </a:buClr>
              <a:buSzPct val="125000"/>
              <a:buChar char="•"/>
            </a:pPr>
            <a:r>
              <a:t>Sixth bowl prepares the faithful for Armageddon in chapters 19-20</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 name="Shape 166"/>
          <p:cNvSpPr/>
          <p:nvPr>
            <p:ph type="sldImg"/>
          </p:nvPr>
        </p:nvSpPr>
        <p:spPr>
          <a:prstGeom prst="rect">
            <a:avLst/>
          </a:prstGeom>
        </p:spPr>
        <p:txBody>
          <a:bodyPr/>
          <a:lstStyle/>
          <a:p>
            <a:pPr/>
          </a:p>
        </p:txBody>
      </p:sp>
      <p:sp>
        <p:nvSpPr>
          <p:cNvPr id="167" name="Shape 167"/>
          <p:cNvSpPr/>
          <p:nvPr>
            <p:ph type="body" sz="quarter" idx="1"/>
          </p:nvPr>
        </p:nvSpPr>
        <p:spPr>
          <a:prstGeom prst="rect">
            <a:avLst/>
          </a:prstGeom>
        </p:spPr>
        <p:txBody>
          <a:bodyPr/>
          <a:lstStyle/>
          <a:p>
            <a:pPr marL="273326" indent="-273326">
              <a:buClr>
                <a:srgbClr val="BEBEBE"/>
              </a:buClr>
              <a:buSzPct val="125000"/>
              <a:buChar char="•"/>
            </a:pPr>
            <a:r>
              <a:t>“earthquake” - great political and/or religious upheaval and commotion</a:t>
            </a:r>
          </a:p>
          <a:p>
            <a:pPr marL="273326" indent="-273326">
              <a:buClr>
                <a:srgbClr val="BEBEBE"/>
              </a:buClr>
              <a:buSzPct val="125000"/>
              <a:buChar char="•"/>
            </a:pPr>
            <a:r>
              <a:t>“mountain” - nations, governments</a:t>
            </a:r>
          </a:p>
          <a:p>
            <a:pPr marL="273326" indent="-273326">
              <a:buClr>
                <a:srgbClr val="BEBEBE"/>
              </a:buClr>
              <a:buSzPct val="125000"/>
              <a:buChar char="•"/>
            </a:pPr>
            <a:r>
              <a:t>“island” - kingdoms</a:t>
            </a:r>
          </a:p>
          <a:p>
            <a:pPr marL="273326" indent="-273326">
              <a:buClr>
                <a:srgbClr val="BEBEBE"/>
              </a:buClr>
              <a:buSzPct val="125000"/>
              <a:buChar char="•"/>
            </a:pPr>
            <a:r>
              <a:t>“sun…moon…and stars” - tremendous political shakeup</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 name="Shape 171"/>
          <p:cNvSpPr/>
          <p:nvPr>
            <p:ph type="sldImg"/>
          </p:nvPr>
        </p:nvSpPr>
        <p:spPr>
          <a:prstGeom prst="rect">
            <a:avLst/>
          </a:prstGeom>
        </p:spPr>
        <p:txBody>
          <a:bodyPr/>
          <a:lstStyle/>
          <a:p>
            <a:pPr/>
          </a:p>
        </p:txBody>
      </p:sp>
      <p:sp>
        <p:nvSpPr>
          <p:cNvPr id="172" name="Shape 172"/>
          <p:cNvSpPr/>
          <p:nvPr>
            <p:ph type="body" sz="quarter" idx="1"/>
          </p:nvPr>
        </p:nvSpPr>
        <p:spPr>
          <a:prstGeom prst="rect">
            <a:avLst/>
          </a:prstGeom>
        </p:spPr>
        <p:txBody>
          <a:bodyPr/>
          <a:lstStyle/>
          <a:p>
            <a:pPr marL="273326" indent="-273326">
              <a:buClr>
                <a:srgbClr val="BEBEBE"/>
              </a:buClr>
              <a:buSzPct val="125000"/>
              <a:buChar char="•"/>
            </a:pPr>
            <a:r>
              <a:t> “sun” - important person politically</a:t>
            </a:r>
          </a:p>
          <a:p>
            <a:pPr marL="273326" indent="-273326">
              <a:buClr>
                <a:srgbClr val="BEBEBE"/>
              </a:buClr>
              <a:buSzPct val="125000"/>
              <a:buChar char="•"/>
            </a:pPr>
            <a:r>
              <a:t>“moon” - of lesser importance (reflects light of the sun)</a:t>
            </a:r>
          </a:p>
          <a:p>
            <a:pPr marL="273326" indent="-273326">
              <a:buClr>
                <a:srgbClr val="BEBEBE"/>
              </a:buClr>
              <a:buSzPct val="125000"/>
              <a:buChar char="•"/>
            </a:pPr>
            <a:r>
              <a:t>“stars” - people in general</a:t>
            </a:r>
          </a:p>
          <a:p>
            <a:pPr marL="273326" indent="-273326">
              <a:buClr>
                <a:srgbClr val="BEBEBE"/>
              </a:buClr>
              <a:buSzPct val="125000"/>
              <a:buChar char="•"/>
            </a:pPr>
            <a:r>
              <a:t>See Gen. 1:16-18 and 37:9-10; I Cor. 15:41</a:t>
            </a:r>
          </a:p>
          <a:p>
            <a:pPr lvl="1" marL="844826" indent="-273326">
              <a:buClr>
                <a:srgbClr val="BEBEBE"/>
              </a:buClr>
              <a:buSzPct val="125000"/>
              <a:buChar char="•"/>
            </a:pPr>
            <a:r>
              <a:t>Genesis 1:16-18 Then God made two great lights: the greater light </a:t>
            </a:r>
            <a:r>
              <a:rPr b="1"/>
              <a:t>to rule</a:t>
            </a:r>
            <a:r>
              <a:t> the day, and the lesser light </a:t>
            </a:r>
            <a:r>
              <a:rPr b="1"/>
              <a:t>to rule</a:t>
            </a:r>
            <a:r>
              <a:t> the night. He made the stars also. [17] God set them in the firmament of the heavens to give light on the earth, [18] and </a:t>
            </a:r>
            <a:r>
              <a:rPr b="1"/>
              <a:t>to rule over</a:t>
            </a:r>
            <a:r>
              <a:t> the day and over the night, and to divide the light from the darkness. And God saw that it was good.</a:t>
            </a:r>
          </a:p>
          <a:p>
            <a:pPr lvl="1" marL="844826" indent="-273326">
              <a:buClr>
                <a:srgbClr val="BEBEBE"/>
              </a:buClr>
              <a:buSzPct val="125000"/>
              <a:buChar char="•"/>
            </a:pPr>
            <a:r>
              <a:t>Genesis 37:9-10 Then he dreamed still another dream and told it to his brothers, and said, "Look, I have dreamed another dream. And this time, the sun, the moon, and the eleven stars bowed down to me." [10] So he told it to his father and his brothers; and his father rebuked him and said to him, "What is this dream that you have dreamed? Shall your </a:t>
            </a:r>
            <a:r>
              <a:rPr b="1"/>
              <a:t>mother and I and your brothers</a:t>
            </a:r>
            <a:r>
              <a:t> indeed come to bow down to the earth before you?”</a:t>
            </a:r>
          </a:p>
          <a:p>
            <a:pPr lvl="1" marL="844826" indent="-273326">
              <a:buClr>
                <a:srgbClr val="BEBEBE"/>
              </a:buClr>
              <a:buSzPct val="125000"/>
              <a:buChar char="•"/>
            </a:pPr>
            <a:r>
              <a:t>1 Corinthians 15:41 There is one glory of the sun, another glory of the moon, and another glory of the stars; for one star differs from another star in glory.</a:t>
            </a:r>
          </a:p>
          <a:p>
            <a:pPr/>
          </a:p>
          <a:p>
            <a:pPr/>
          </a:p>
          <a:p>
            <a:pP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3" name="Line"/>
          <p:cNvSpPr/>
          <p:nvPr/>
        </p:nvSpPr>
        <p:spPr>
          <a:xfrm>
            <a:off x="952500" y="7289800"/>
            <a:ext cx="22479000"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4" name="Title Text"/>
          <p:cNvSpPr txBox="1"/>
          <p:nvPr>
            <p:ph type="title"/>
          </p:nvPr>
        </p:nvSpPr>
        <p:spPr>
          <a:xfrm>
            <a:off x="952500" y="4229100"/>
            <a:ext cx="22479000" cy="2857500"/>
          </a:xfrm>
          <a:prstGeom prst="rect">
            <a:avLst/>
          </a:prstGeom>
        </p:spPr>
        <p:txBody>
          <a:bodyPr anchor="b"/>
          <a:lstStyle/>
          <a:p>
            <a:pPr/>
            <a:r>
              <a:t>Title Text</a:t>
            </a:r>
          </a:p>
        </p:txBody>
      </p:sp>
      <p:sp>
        <p:nvSpPr>
          <p:cNvPr id="15" name="Body Level One…"/>
          <p:cNvSpPr txBox="1"/>
          <p:nvPr>
            <p:ph type="body" sz="quarter" idx="1"/>
          </p:nvPr>
        </p:nvSpPr>
        <p:spPr>
          <a:xfrm>
            <a:off x="952500" y="7823200"/>
            <a:ext cx="22479000" cy="1155700"/>
          </a:xfrm>
          <a:prstGeom prst="rect">
            <a:avLst/>
          </a:prstGeom>
        </p:spPr>
        <p:txBody>
          <a:bodyPr anchor="t"/>
          <a:lstStyle>
            <a:lvl1pPr marL="0" indent="0">
              <a:lnSpc>
                <a:spcPct val="120000"/>
              </a:lnSpc>
              <a:spcBef>
                <a:spcPts val="0"/>
              </a:spcBef>
              <a:buSzTx/>
              <a:buNone/>
              <a:defRPr sz="3200"/>
            </a:lvl1pPr>
            <a:lvl2pPr marL="0" indent="0">
              <a:lnSpc>
                <a:spcPct val="120000"/>
              </a:lnSpc>
              <a:spcBef>
                <a:spcPts val="0"/>
              </a:spcBef>
              <a:buSzTx/>
              <a:buNone/>
              <a:defRPr sz="3200"/>
            </a:lvl2pPr>
            <a:lvl3pPr marL="0" indent="0">
              <a:lnSpc>
                <a:spcPct val="120000"/>
              </a:lnSpc>
              <a:spcBef>
                <a:spcPts val="0"/>
              </a:spcBef>
              <a:buSzTx/>
              <a:buNone/>
              <a:defRPr sz="3200"/>
            </a:lvl3pPr>
            <a:lvl4pPr marL="0" indent="0">
              <a:lnSpc>
                <a:spcPct val="120000"/>
              </a:lnSpc>
              <a:spcBef>
                <a:spcPts val="0"/>
              </a:spcBef>
              <a:buSzTx/>
              <a:buNone/>
              <a:defRPr sz="3200"/>
            </a:lvl4pPr>
            <a:lvl5pPr marL="0" indent="0">
              <a:lnSpc>
                <a:spcPct val="120000"/>
              </a:lnSpc>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16" name="Slide Number"/>
          <p:cNvSpPr txBox="1"/>
          <p:nvPr>
            <p:ph type="sldNum" sz="quarter" idx="2"/>
          </p:nvPr>
        </p:nvSpPr>
        <p:spPr>
          <a:xfrm>
            <a:off x="22898100" y="12319000"/>
            <a:ext cx="419100"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9" name="–Johnny Appleseed"/>
          <p:cNvSpPr txBox="1"/>
          <p:nvPr>
            <p:ph type="body" sz="quarter" idx="21"/>
          </p:nvPr>
        </p:nvSpPr>
        <p:spPr>
          <a:xfrm>
            <a:off x="952500" y="8318500"/>
            <a:ext cx="22479000" cy="711200"/>
          </a:xfrm>
          <a:prstGeom prst="rect">
            <a:avLst/>
          </a:prstGeom>
        </p:spPr>
        <p:txBody>
          <a:bodyPr anchor="t">
            <a:spAutoFit/>
          </a:bodyPr>
          <a:lstStyle>
            <a:lvl1pPr marL="0" indent="0" algn="ctr">
              <a:lnSpc>
                <a:spcPct val="140000"/>
              </a:lnSpc>
              <a:spcBef>
                <a:spcPts val="0"/>
              </a:spcBef>
              <a:buSzTx/>
              <a:buNone/>
              <a:defRPr i="1" sz="4200">
                <a:solidFill>
                  <a:srgbClr val="9D9D9D"/>
                </a:solidFill>
              </a:defRPr>
            </a:lvl1pPr>
          </a:lstStyle>
          <a:p>
            <a:pPr/>
            <a:r>
              <a:t>–Johnny Appleseed</a:t>
            </a:r>
          </a:p>
        </p:txBody>
      </p:sp>
      <p:sp>
        <p:nvSpPr>
          <p:cNvPr id="100" name="“Type a quote here.”"/>
          <p:cNvSpPr txBox="1"/>
          <p:nvPr>
            <p:ph type="body" sz="quarter" idx="22"/>
          </p:nvPr>
        </p:nvSpPr>
        <p:spPr>
          <a:xfrm>
            <a:off x="2387600" y="6064448"/>
            <a:ext cx="19621500" cy="838201"/>
          </a:xfrm>
          <a:prstGeom prst="rect">
            <a:avLst/>
          </a:prstGeom>
        </p:spPr>
        <p:txBody>
          <a:bodyPr>
            <a:spAutoFit/>
          </a:bodyPr>
          <a:lstStyle>
            <a:lvl1pPr marL="0" indent="0" algn="ctr">
              <a:lnSpc>
                <a:spcPct val="120000"/>
              </a:lnSpc>
              <a:spcBef>
                <a:spcPts val="0"/>
              </a:spcBef>
              <a:buSzTx/>
              <a:buNone/>
              <a:defRPr sz="5000"/>
            </a:lvl1pPr>
          </a:lstStyle>
          <a:p>
            <a:pPr/>
            <a:r>
              <a:t>“Type a quote here.” </a:t>
            </a:r>
          </a:p>
        </p:txBody>
      </p:sp>
      <p:sp>
        <p:nvSpPr>
          <p:cNvPr id="10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8" name="Green and yellow boat on the shore across the water from the village of Ferragudo, Portugal at duskFishermen boats at sea near village at dusk in Algarve, south of Portugal."/>
          <p:cNvSpPr/>
          <p:nvPr>
            <p:ph type="pic" idx="21"/>
          </p:nvPr>
        </p:nvSpPr>
        <p:spPr>
          <a:xfrm>
            <a:off x="0" y="-876300"/>
            <a:ext cx="24384000" cy="16264467"/>
          </a:xfrm>
          <a:prstGeom prst="rect">
            <a:avLst/>
          </a:prstGeom>
        </p:spPr>
        <p:txBody>
          <a:bodyPr lIns="91439" tIns="45719" rIns="91439" bIns="45719" anchor="t">
            <a:noAutofit/>
          </a:bodyPr>
          <a:lstStyle/>
          <a:p>
            <a:pPr/>
          </a:p>
        </p:txBody>
      </p:sp>
      <p:sp>
        <p:nvSpPr>
          <p:cNvPr id="10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3" name="Rock formations in the turquoise waters of Algarve, Portugal"/>
          <p:cNvSpPr/>
          <p:nvPr>
            <p:ph type="pic" idx="21"/>
          </p:nvPr>
        </p:nvSpPr>
        <p:spPr>
          <a:xfrm>
            <a:off x="927100" y="-1765300"/>
            <a:ext cx="22529800" cy="15019865"/>
          </a:xfrm>
          <a:prstGeom prst="rect">
            <a:avLst/>
          </a:prstGeom>
          <a:ln w="9525">
            <a:round/>
          </a:ln>
        </p:spPr>
        <p:txBody>
          <a:bodyPr lIns="91439" tIns="45719" rIns="91439" bIns="45719" anchor="t">
            <a:noAutofit/>
          </a:bodyPr>
          <a:lstStyle/>
          <a:p>
            <a:pPr/>
          </a:p>
        </p:txBody>
      </p:sp>
      <p:sp>
        <p:nvSpPr>
          <p:cNvPr id="24" name="Title Text"/>
          <p:cNvSpPr txBox="1"/>
          <p:nvPr>
            <p:ph type="title"/>
          </p:nvPr>
        </p:nvSpPr>
        <p:spPr>
          <a:xfrm>
            <a:off x="952500" y="9982200"/>
            <a:ext cx="22479000" cy="1574800"/>
          </a:xfrm>
          <a:prstGeom prst="rect">
            <a:avLst/>
          </a:prstGeom>
        </p:spPr>
        <p:txBody>
          <a:bodyPr anchor="b"/>
          <a:lstStyle/>
          <a:p>
            <a:pPr/>
            <a:r>
              <a:t>Title Text</a:t>
            </a:r>
          </a:p>
        </p:txBody>
      </p:sp>
      <p:sp>
        <p:nvSpPr>
          <p:cNvPr id="25" name="Body Level One…"/>
          <p:cNvSpPr txBox="1"/>
          <p:nvPr>
            <p:ph type="body" sz="quarter" idx="1"/>
          </p:nvPr>
        </p:nvSpPr>
        <p:spPr>
          <a:xfrm>
            <a:off x="952500" y="11620500"/>
            <a:ext cx="22479000" cy="1181100"/>
          </a:xfrm>
          <a:prstGeom prst="rect">
            <a:avLst/>
          </a:prstGeom>
        </p:spPr>
        <p:txBody>
          <a:bodyPr anchor="t"/>
          <a:lstStyle>
            <a:lvl1pPr marL="0" indent="0">
              <a:lnSpc>
                <a:spcPct val="120000"/>
              </a:lnSpc>
              <a:spcBef>
                <a:spcPts val="0"/>
              </a:spcBef>
              <a:buSzTx/>
              <a:buNone/>
              <a:defRPr sz="3200"/>
            </a:lvl1pPr>
            <a:lvl2pPr marL="0" indent="0">
              <a:lnSpc>
                <a:spcPct val="120000"/>
              </a:lnSpc>
              <a:spcBef>
                <a:spcPts val="0"/>
              </a:spcBef>
              <a:buSzTx/>
              <a:buNone/>
              <a:defRPr sz="3200"/>
            </a:lvl2pPr>
            <a:lvl3pPr marL="0" indent="0">
              <a:lnSpc>
                <a:spcPct val="120000"/>
              </a:lnSpc>
              <a:spcBef>
                <a:spcPts val="0"/>
              </a:spcBef>
              <a:buSzTx/>
              <a:buNone/>
              <a:defRPr sz="3200"/>
            </a:lvl3pPr>
            <a:lvl4pPr marL="0" indent="0">
              <a:lnSpc>
                <a:spcPct val="120000"/>
              </a:lnSpc>
              <a:spcBef>
                <a:spcPts val="0"/>
              </a:spcBef>
              <a:buSzTx/>
              <a:buNone/>
              <a:defRPr sz="3200"/>
            </a:lvl4pPr>
            <a:lvl5pPr marL="0" indent="0">
              <a:lnSpc>
                <a:spcPct val="120000"/>
              </a:lnSpc>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2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3" name="Title Text"/>
          <p:cNvSpPr txBox="1"/>
          <p:nvPr>
            <p:ph type="title"/>
          </p:nvPr>
        </p:nvSpPr>
        <p:spPr>
          <a:xfrm>
            <a:off x="952500" y="5435600"/>
            <a:ext cx="22479000" cy="2857500"/>
          </a:xfrm>
          <a:prstGeom prst="rect">
            <a:avLst/>
          </a:prstGeom>
        </p:spPr>
        <p:txBody>
          <a:bodyPr/>
          <a:lstStyle/>
          <a:p>
            <a:pPr/>
            <a:r>
              <a:t>Title Text</a:t>
            </a:r>
          </a:p>
        </p:txBody>
      </p:sp>
      <p:sp>
        <p:nvSpPr>
          <p:cNvPr id="3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41" name="Lighthouse in Portugal with coastal rock formations in the foreground overlooking the ocean at sunset "/>
          <p:cNvSpPr/>
          <p:nvPr>
            <p:ph type="pic" idx="21"/>
          </p:nvPr>
        </p:nvSpPr>
        <p:spPr>
          <a:xfrm>
            <a:off x="12623800" y="-1346200"/>
            <a:ext cx="10928468" cy="16319500"/>
          </a:xfrm>
          <a:prstGeom prst="rect">
            <a:avLst/>
          </a:prstGeom>
          <a:ln w="9525">
            <a:round/>
          </a:ln>
        </p:spPr>
        <p:txBody>
          <a:bodyPr lIns="91439" tIns="45719" rIns="91439" bIns="45719" anchor="t">
            <a:noAutofit/>
          </a:bodyPr>
          <a:lstStyle/>
          <a:p>
            <a:pPr/>
          </a:p>
        </p:txBody>
      </p:sp>
      <p:sp>
        <p:nvSpPr>
          <p:cNvPr id="42" name="Title Text"/>
          <p:cNvSpPr txBox="1"/>
          <p:nvPr>
            <p:ph type="title"/>
          </p:nvPr>
        </p:nvSpPr>
        <p:spPr>
          <a:xfrm>
            <a:off x="952500" y="3378200"/>
            <a:ext cx="10934700" cy="8534400"/>
          </a:xfrm>
          <a:prstGeom prst="rect">
            <a:avLst/>
          </a:prstGeom>
        </p:spPr>
        <p:txBody>
          <a:bodyPr anchor="t"/>
          <a:lstStyle/>
          <a:p>
            <a:pPr/>
            <a:r>
              <a:t>Title Text</a:t>
            </a:r>
          </a:p>
        </p:txBody>
      </p:sp>
      <p:sp>
        <p:nvSpPr>
          <p:cNvPr id="43" name="Body Level One…"/>
          <p:cNvSpPr txBox="1"/>
          <p:nvPr>
            <p:ph type="body" sz="quarter" idx="1"/>
          </p:nvPr>
        </p:nvSpPr>
        <p:spPr>
          <a:xfrm>
            <a:off x="952500" y="1638300"/>
            <a:ext cx="10934700" cy="1181100"/>
          </a:xfrm>
          <a:prstGeom prst="rect">
            <a:avLst/>
          </a:prstGeom>
        </p:spPr>
        <p:txBody>
          <a:bodyPr anchor="t"/>
          <a:lstStyle>
            <a:lvl1pPr marL="0" indent="0">
              <a:lnSpc>
                <a:spcPct val="120000"/>
              </a:lnSpc>
              <a:spcBef>
                <a:spcPts val="0"/>
              </a:spcBef>
              <a:buSzTx/>
              <a:buNone/>
              <a:defRPr sz="3200"/>
            </a:lvl1pPr>
            <a:lvl2pPr marL="0" indent="0">
              <a:lnSpc>
                <a:spcPct val="120000"/>
              </a:lnSpc>
              <a:spcBef>
                <a:spcPts val="0"/>
              </a:spcBef>
              <a:buSzTx/>
              <a:buNone/>
              <a:defRPr sz="3200"/>
            </a:lvl2pPr>
            <a:lvl3pPr marL="0" indent="0">
              <a:lnSpc>
                <a:spcPct val="120000"/>
              </a:lnSpc>
              <a:spcBef>
                <a:spcPts val="0"/>
              </a:spcBef>
              <a:buSzTx/>
              <a:buNone/>
              <a:defRPr sz="3200"/>
            </a:lvl3pPr>
            <a:lvl4pPr marL="0" indent="0">
              <a:lnSpc>
                <a:spcPct val="120000"/>
              </a:lnSpc>
              <a:spcBef>
                <a:spcPts val="0"/>
              </a:spcBef>
              <a:buSzTx/>
              <a:buNone/>
              <a:defRPr sz="3200"/>
            </a:lvl4pPr>
            <a:lvl5pPr marL="0" indent="0">
              <a:lnSpc>
                <a:spcPct val="120000"/>
              </a:lnSpc>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4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51" name="Line"/>
          <p:cNvSpPr/>
          <p:nvPr/>
        </p:nvSpPr>
        <p:spPr>
          <a:xfrm>
            <a:off x="952500" y="3619500"/>
            <a:ext cx="22494922"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52" name="Title Text"/>
          <p:cNvSpPr txBox="1"/>
          <p:nvPr>
            <p:ph type="title"/>
          </p:nvPr>
        </p:nvSpPr>
        <p:spPr>
          <a:prstGeom prst="rect">
            <a:avLst/>
          </a:prstGeom>
        </p:spPr>
        <p:txBody>
          <a:bodyPr/>
          <a:lstStyle/>
          <a:p>
            <a:pPr/>
            <a:r>
              <a:t>Title Text</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60" name="Line"/>
          <p:cNvSpPr/>
          <p:nvPr/>
        </p:nvSpPr>
        <p:spPr>
          <a:xfrm>
            <a:off x="952500" y="3619500"/>
            <a:ext cx="22479000"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61" name="Title Text"/>
          <p:cNvSpPr txBox="1"/>
          <p:nvPr>
            <p:ph type="title"/>
          </p:nvPr>
        </p:nvSpPr>
        <p:spPr>
          <a:prstGeom prst="rect">
            <a:avLst/>
          </a:prstGeom>
        </p:spPr>
        <p:txBody>
          <a:bodyPr/>
          <a:lstStyle/>
          <a:p>
            <a:pPr/>
            <a:r>
              <a:t>Title Text</a:t>
            </a:r>
          </a:p>
        </p:txBody>
      </p:sp>
      <p:sp>
        <p:nvSpPr>
          <p:cNvPr id="62" name="Body Level One…"/>
          <p:cNvSpPr txBox="1"/>
          <p:nvPr>
            <p:ph type="body" idx="1"/>
          </p:nvPr>
        </p:nvSpPr>
        <p:spPr>
          <a:xfrm>
            <a:off x="952500" y="4267200"/>
            <a:ext cx="22479000" cy="80518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6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70" name="Line"/>
          <p:cNvSpPr/>
          <p:nvPr/>
        </p:nvSpPr>
        <p:spPr>
          <a:xfrm>
            <a:off x="952500" y="3619500"/>
            <a:ext cx="22479000"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71" name="Rock formations in the turquoise waters of Algarve, Portugal"/>
          <p:cNvSpPr/>
          <p:nvPr>
            <p:ph type="pic" sz="half" idx="21"/>
          </p:nvPr>
        </p:nvSpPr>
        <p:spPr>
          <a:xfrm>
            <a:off x="381000" y="4229100"/>
            <a:ext cx="11684000" cy="7789334"/>
          </a:xfrm>
          <a:prstGeom prst="rect">
            <a:avLst/>
          </a:prstGeom>
          <a:ln w="9525">
            <a:round/>
          </a:ln>
        </p:spPr>
        <p:txBody>
          <a:bodyPr lIns="91439" tIns="45719" rIns="91439" bIns="45719" anchor="t">
            <a:noAutofit/>
          </a:bodyPr>
          <a:lstStyle/>
          <a:p>
            <a:pPr/>
          </a:p>
        </p:txBody>
      </p:sp>
      <p:sp>
        <p:nvSpPr>
          <p:cNvPr id="72" name="Title Text"/>
          <p:cNvSpPr txBox="1"/>
          <p:nvPr>
            <p:ph type="title"/>
          </p:nvPr>
        </p:nvSpPr>
        <p:spPr>
          <a:prstGeom prst="rect">
            <a:avLst/>
          </a:prstGeom>
        </p:spPr>
        <p:txBody>
          <a:bodyPr/>
          <a:lstStyle/>
          <a:p>
            <a:pPr/>
            <a:r>
              <a:t>Title Text</a:t>
            </a:r>
          </a:p>
        </p:txBody>
      </p:sp>
      <p:sp>
        <p:nvSpPr>
          <p:cNvPr id="73" name="Body Level One…"/>
          <p:cNvSpPr txBox="1"/>
          <p:nvPr>
            <p:ph type="body" sz="half" idx="1"/>
          </p:nvPr>
        </p:nvSpPr>
        <p:spPr>
          <a:xfrm>
            <a:off x="12687300" y="4114800"/>
            <a:ext cx="10744200" cy="7950200"/>
          </a:xfrm>
          <a:prstGeom prst="rect">
            <a:avLst/>
          </a:prstGeom>
        </p:spPr>
        <p:txBody>
          <a:bodyPr/>
          <a:lstStyle>
            <a:lvl1pPr marL="495300" indent="-495300">
              <a:spcBef>
                <a:spcPts val="4500"/>
              </a:spcBef>
              <a:buSzPct val="30000"/>
              <a:buBlip>
                <a:blip r:embed="rId2"/>
              </a:buBlip>
              <a:defRPr sz="4200"/>
            </a:lvl1pPr>
            <a:lvl2pPr marL="990600" indent="-495300">
              <a:spcBef>
                <a:spcPts val="4500"/>
              </a:spcBef>
              <a:buSzPct val="30000"/>
              <a:buBlip>
                <a:blip r:embed="rId2"/>
              </a:buBlip>
              <a:defRPr sz="4200"/>
            </a:lvl2pPr>
            <a:lvl3pPr marL="1485900" indent="-495300">
              <a:spcBef>
                <a:spcPts val="4500"/>
              </a:spcBef>
              <a:buSzPct val="30000"/>
              <a:buBlip>
                <a:blip r:embed="rId2"/>
              </a:buBlip>
              <a:defRPr sz="4200"/>
            </a:lvl3pPr>
            <a:lvl4pPr marL="1981200" indent="-495300">
              <a:spcBef>
                <a:spcPts val="4500"/>
              </a:spcBef>
              <a:buSzPct val="30000"/>
              <a:buBlip>
                <a:blip r:embed="rId2"/>
              </a:buBlip>
              <a:defRPr sz="4200"/>
            </a:lvl4pPr>
            <a:lvl5pPr marL="2476500" indent="-495300">
              <a:spcBef>
                <a:spcPts val="4500"/>
              </a:spcBef>
              <a:buSzPct val="30000"/>
              <a:buBlip>
                <a:blip r:embed="rId2"/>
              </a:buBlip>
              <a:defRPr sz="4200"/>
            </a:lvl5pPr>
          </a:lstStyle>
          <a:p>
            <a:pPr/>
            <a:r>
              <a:t>Body Level One</a:t>
            </a:r>
          </a:p>
          <a:p>
            <a:pPr lvl="1"/>
            <a:r>
              <a:t>Body Level Two</a:t>
            </a:r>
          </a:p>
          <a:p>
            <a:pPr lvl="2"/>
            <a:r>
              <a:t>Body Level Three</a:t>
            </a:r>
          </a:p>
          <a:p>
            <a:pPr lvl="3"/>
            <a:r>
              <a:t>Body Level Four</a:t>
            </a:r>
          </a:p>
          <a:p>
            <a:pPr lvl="4"/>
            <a:r>
              <a:t>Body Level Five</a:t>
            </a:r>
          </a:p>
        </p:txBody>
      </p:sp>
      <p:sp>
        <p:nvSpPr>
          <p:cNvPr id="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81" name="Body Level One…"/>
          <p:cNvSpPr txBox="1"/>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8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9" name="Green and yellow boat at water’s edge across from the village of Ferragudo, Portugal at duskFishermen boats at sea near village at dusk in Algarve, south of Portugal."/>
          <p:cNvSpPr/>
          <p:nvPr>
            <p:ph type="pic" sz="half" idx="21"/>
          </p:nvPr>
        </p:nvSpPr>
        <p:spPr>
          <a:xfrm>
            <a:off x="13208000" y="520700"/>
            <a:ext cx="10909968" cy="7277100"/>
          </a:xfrm>
          <a:prstGeom prst="rect">
            <a:avLst/>
          </a:prstGeom>
          <a:ln w="9525">
            <a:round/>
          </a:ln>
        </p:spPr>
        <p:txBody>
          <a:bodyPr lIns="91439" tIns="45719" rIns="91439" bIns="45719" anchor="t">
            <a:noAutofit/>
          </a:bodyPr>
          <a:lstStyle/>
          <a:p>
            <a:pPr/>
          </a:p>
        </p:txBody>
      </p:sp>
      <p:sp>
        <p:nvSpPr>
          <p:cNvPr id="90" name="Rock formations in the turquoise waters of Algarve, Portugal"/>
          <p:cNvSpPr/>
          <p:nvPr>
            <p:ph type="pic" sz="half" idx="22"/>
          </p:nvPr>
        </p:nvSpPr>
        <p:spPr>
          <a:xfrm>
            <a:off x="13208000" y="6146800"/>
            <a:ext cx="10160000" cy="6773334"/>
          </a:xfrm>
          <a:prstGeom prst="rect">
            <a:avLst/>
          </a:prstGeom>
          <a:ln w="9525">
            <a:round/>
          </a:ln>
        </p:spPr>
        <p:txBody>
          <a:bodyPr lIns="91439" tIns="45719" rIns="91439" bIns="45719" anchor="t">
            <a:noAutofit/>
          </a:bodyPr>
          <a:lstStyle/>
          <a:p>
            <a:pPr/>
          </a:p>
        </p:txBody>
      </p:sp>
      <p:sp>
        <p:nvSpPr>
          <p:cNvPr id="91" name="Lighthouse in Portugal with coastal rock formations in the foreground overlooking the ocean at sunset "/>
          <p:cNvSpPr/>
          <p:nvPr>
            <p:ph type="pic" idx="23"/>
          </p:nvPr>
        </p:nvSpPr>
        <p:spPr>
          <a:xfrm>
            <a:off x="742138" y="-1391145"/>
            <a:ext cx="11855474" cy="17703801"/>
          </a:xfrm>
          <a:prstGeom prst="rect">
            <a:avLst/>
          </a:prstGeom>
          <a:ln w="9525">
            <a:round/>
          </a:ln>
        </p:spPr>
        <p:txBody>
          <a:bodyPr lIns="91439" tIns="45719" rIns="91439" bIns="45719" anchor="t">
            <a:noAutofit/>
          </a:bodyPr>
          <a:lstStyle/>
          <a:p>
            <a:pPr/>
          </a:p>
        </p:txBody>
      </p:sp>
      <p:sp>
        <p:nvSpPr>
          <p:cNvPr id="9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2" name="Line"/>
          <p:cNvSpPr/>
          <p:nvPr/>
        </p:nvSpPr>
        <p:spPr>
          <a:xfrm>
            <a:off x="952500" y="13004800"/>
            <a:ext cx="22479000" cy="0"/>
          </a:xfrm>
          <a:prstGeom prst="line">
            <a:avLst/>
          </a:prstGeom>
          <a:ln w="762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3" name="Line"/>
          <p:cNvSpPr/>
          <p:nvPr/>
        </p:nvSpPr>
        <p:spPr>
          <a:xfrm>
            <a:off x="952500" y="711200"/>
            <a:ext cx="22479000"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4" name="Body Level One…"/>
          <p:cNvSpPr txBox="1"/>
          <p:nvPr>
            <p:ph type="body" idx="1"/>
          </p:nvPr>
        </p:nvSpPr>
        <p:spPr>
          <a:xfrm>
            <a:off x="952500" y="1384300"/>
            <a:ext cx="22479000" cy="10947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a:r>
              <a:t>Body Level One</a:t>
            </a:r>
          </a:p>
          <a:p>
            <a:pPr lvl="1"/>
            <a:r>
              <a:t>Body Level Two</a:t>
            </a:r>
          </a:p>
          <a:p>
            <a:pPr lvl="2"/>
            <a:r>
              <a:t>Body Level Three</a:t>
            </a:r>
          </a:p>
          <a:p>
            <a:pPr lvl="3"/>
            <a:r>
              <a:t>Body Level Four</a:t>
            </a:r>
          </a:p>
          <a:p>
            <a:pPr lvl="4"/>
            <a:r>
              <a:t>Body Level Five</a:t>
            </a:r>
          </a:p>
        </p:txBody>
      </p:sp>
      <p:sp>
        <p:nvSpPr>
          <p:cNvPr id="5" name="Title Text"/>
          <p:cNvSpPr txBox="1"/>
          <p:nvPr>
            <p:ph type="title"/>
          </p:nvPr>
        </p:nvSpPr>
        <p:spPr>
          <a:xfrm>
            <a:off x="952500" y="838200"/>
            <a:ext cx="22479000" cy="2679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6" name="Slide Number"/>
          <p:cNvSpPr txBox="1"/>
          <p:nvPr>
            <p:ph type="sldNum" sz="quarter" idx="2"/>
          </p:nvPr>
        </p:nvSpPr>
        <p:spPr>
          <a:xfrm>
            <a:off x="22923500" y="12319000"/>
            <a:ext cx="419100" cy="457200"/>
          </a:xfrm>
          <a:prstGeom prst="rect">
            <a:avLst/>
          </a:prstGeom>
          <a:ln w="12700">
            <a:miter lim="400000"/>
          </a:ln>
        </p:spPr>
        <p:txBody>
          <a:bodyPr wrap="none" lIns="50800" tIns="50800" rIns="50800" bIns="50800">
            <a:spAutoFit/>
          </a:bodyPr>
          <a:lstStyle>
            <a:lvl1pPr>
              <a:defRPr sz="2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transition xmlns:p14="http://schemas.microsoft.com/office/powerpoint/2010/main" spd="med" advClick="1"/>
  <p:txStyles>
    <p:titleStyle>
      <a:lvl1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1pPr>
      <a:lvl2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2pPr>
      <a:lvl3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3pPr>
      <a:lvl4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4pPr>
      <a:lvl5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5pPr>
      <a:lvl6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6pPr>
      <a:lvl7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7pPr>
      <a:lvl8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8pPr>
      <a:lvl9pPr marL="0" marR="0" indent="0" algn="l" defTabSz="825500" rtl="0" latinLnBrk="0">
        <a:lnSpc>
          <a:spcPct val="90000"/>
        </a:lnSpc>
        <a:spcBef>
          <a:spcPts val="0"/>
        </a:spcBef>
        <a:spcAft>
          <a:spcPts val="0"/>
        </a:spcAft>
        <a:buClrTx/>
        <a:buSzTx/>
        <a:buFontTx/>
        <a:buNone/>
        <a:tabLst/>
        <a:defRPr b="0" baseline="0" cap="all" i="0" spc="0" strike="noStrike" sz="9000" u="none">
          <a:solidFill>
            <a:srgbClr val="606060"/>
          </a:solidFill>
          <a:uFillTx/>
          <a:latin typeface="+mj-lt"/>
          <a:ea typeface="+mj-ea"/>
          <a:cs typeface="+mj-cs"/>
          <a:sym typeface="Gill Sans Light"/>
        </a:defRPr>
      </a:lvl9pPr>
    </p:titleStyle>
    <p:bodyStyle>
      <a:lvl1pPr marL="5715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1pPr>
      <a:lvl2pPr marL="11430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2pPr>
      <a:lvl3pPr marL="17145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3pPr>
      <a:lvl4pPr marL="22860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4pPr>
      <a:lvl5pPr marL="28575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5pPr>
      <a:lvl6pPr marL="34290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6pPr>
      <a:lvl7pPr marL="40005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7pPr>
      <a:lvl8pPr marL="45720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8pPr>
      <a:lvl9pPr marL="5143500" marR="0" indent="-571500" algn="l" defTabSz="825500" rtl="0" latinLnBrk="0">
        <a:lnSpc>
          <a:spcPct val="100000"/>
        </a:lnSpc>
        <a:spcBef>
          <a:spcPts val="5900"/>
        </a:spcBef>
        <a:spcAft>
          <a:spcPts val="0"/>
        </a:spcAft>
        <a:buClrTx/>
        <a:buSzPct val="30000"/>
        <a:buFontTx/>
        <a:buBlip>
          <a:blip r:embed="rId3"/>
        </a:buBlip>
        <a:tabLst/>
        <a:defRPr b="0" baseline="0" cap="none" i="0" spc="0" strike="noStrike" sz="4600" u="none">
          <a:solidFill>
            <a:srgbClr val="606060"/>
          </a:solidFill>
          <a:uFillTx/>
          <a:latin typeface="+mn-lt"/>
          <a:ea typeface="+mn-ea"/>
          <a:cs typeface="+mn-cs"/>
          <a:sym typeface="Gill Sans"/>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7.png"/><Relationship Id="rId4" Type="http://schemas.openxmlformats.org/officeDocument/2006/relationships/image" Target="../media/image1.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1.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1.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1.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1.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1.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1.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1.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5" name="Rock formations in the turquoise waters of Algarve, Portugal" descr="Rock formations in the turquoise waters of Algarve, Portugal"/>
          <p:cNvPicPr>
            <a:picLocks noChangeAspect="0"/>
          </p:cNvPicPr>
          <p:nvPr>
            <p:ph type="pic" idx="21"/>
          </p:nvPr>
        </p:nvPicPr>
        <p:blipFill>
          <a:blip r:embed="rId2">
            <a:extLst/>
          </a:blip>
          <a:stretch>
            <a:fillRect/>
          </a:stretch>
        </p:blipFill>
        <p:spPr>
          <a:xfrm>
            <a:off x="825500" y="1320800"/>
            <a:ext cx="22733000" cy="8331200"/>
          </a:xfrm>
          <a:prstGeom prst="rect">
            <a:avLst/>
          </a:prstGeom>
        </p:spPr>
      </p:pic>
      <p:sp>
        <p:nvSpPr>
          <p:cNvPr id="126" name="The Revelation of Jesus Christ"/>
          <p:cNvSpPr txBox="1"/>
          <p:nvPr>
            <p:ph type="title"/>
          </p:nvPr>
        </p:nvSpPr>
        <p:spPr>
          <a:prstGeom prst="rect">
            <a:avLst/>
          </a:prstGeom>
        </p:spPr>
        <p:txBody>
          <a:bodyPr/>
          <a:lstStyle/>
          <a:p>
            <a:pPr/>
            <a:r>
              <a:t>The Revelation of Jesus Christ</a:t>
            </a:r>
          </a:p>
        </p:txBody>
      </p:sp>
      <p:sp>
        <p:nvSpPr>
          <p:cNvPr id="127" name="Vision 2 , Part 3 (6:9-7:17) - Seals 6 and 7"/>
          <p:cNvSpPr txBox="1"/>
          <p:nvPr>
            <p:ph type="body" sz="quarter" idx="1"/>
          </p:nvPr>
        </p:nvSpPr>
        <p:spPr>
          <a:prstGeom prst="rect">
            <a:avLst/>
          </a:prstGeom>
        </p:spPr>
        <p:txBody>
          <a:bodyPr/>
          <a:lstStyle/>
          <a:p>
            <a:pPr/>
            <a:r>
              <a:t>Vision 2 , Part 3 (6:9-7:17) - Seals 6 and 7</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 name="“sun…moon…and stars”"/>
          <p:cNvSpPr txBox="1"/>
          <p:nvPr>
            <p:ph type="title"/>
          </p:nvPr>
        </p:nvSpPr>
        <p:spPr>
          <a:prstGeom prst="rect">
            <a:avLst/>
          </a:prstGeom>
        </p:spPr>
        <p:txBody>
          <a:bodyPr/>
          <a:lstStyle/>
          <a:p>
            <a:pPr/>
            <a:r>
              <a:t>“sun…moon…and stars”</a:t>
            </a:r>
          </a:p>
        </p:txBody>
      </p:sp>
      <p:sp>
        <p:nvSpPr>
          <p:cNvPr id="170" name="“sun” - important person politically…"/>
          <p:cNvSpPr txBox="1"/>
          <p:nvPr>
            <p:ph type="body" idx="1"/>
          </p:nvPr>
        </p:nvSpPr>
        <p:spPr>
          <a:prstGeom prst="rect">
            <a:avLst/>
          </a:prstGeom>
        </p:spPr>
        <p:txBody>
          <a:bodyPr/>
          <a:lstStyle/>
          <a:p>
            <a:pPr marL="745434" indent="-745434">
              <a:lnSpc>
                <a:spcPct val="150000"/>
              </a:lnSpc>
              <a:buBlip>
                <a:blip r:embed="rId3"/>
              </a:buBlip>
              <a:defRPr sz="6000"/>
            </a:pPr>
            <a:r>
              <a:t> “sun” - important person politically</a:t>
            </a:r>
          </a:p>
          <a:p>
            <a:pPr marL="745434" indent="-745434">
              <a:lnSpc>
                <a:spcPct val="150000"/>
              </a:lnSpc>
              <a:buBlip>
                <a:blip r:embed="rId3"/>
              </a:buBlip>
              <a:defRPr sz="6000"/>
            </a:pPr>
            <a:r>
              <a:t>“moon” - of lesser importance (reflects light of the sun)</a:t>
            </a:r>
          </a:p>
          <a:p>
            <a:pPr marL="745434" indent="-745434">
              <a:lnSpc>
                <a:spcPct val="150000"/>
              </a:lnSpc>
              <a:buBlip>
                <a:blip r:embed="rId3"/>
              </a:buBlip>
              <a:defRPr sz="6000"/>
            </a:pPr>
            <a:r>
              <a:t>“stars” - people in general </a:t>
            </a:r>
          </a:p>
          <a:p>
            <a:pPr marL="745434" indent="-745434">
              <a:lnSpc>
                <a:spcPct val="150000"/>
              </a:lnSpc>
              <a:buBlip>
                <a:blip r:embed="rId3"/>
              </a:buBlip>
              <a:defRPr sz="6000"/>
            </a:pPr>
            <a:r>
              <a:t>See Gen. 1:16-18 and 37:9-10; I Cor. 15:41</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7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7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7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70">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70"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4" name="Rock formations in the turquoise waters of Algarve, Portugal" descr="Rock formations in the turquoise waters of Algarve, Portugal"/>
          <p:cNvPicPr>
            <a:picLocks noChangeAspect="0"/>
          </p:cNvPicPr>
          <p:nvPr>
            <p:ph type="pic" idx="21"/>
          </p:nvPr>
        </p:nvPicPr>
        <p:blipFill>
          <a:blip r:embed="rId3">
            <a:extLst/>
          </a:blip>
          <a:stretch>
            <a:fillRect/>
          </a:stretch>
        </p:blipFill>
        <p:spPr>
          <a:xfrm>
            <a:off x="860045" y="4122536"/>
            <a:ext cx="10998201" cy="8102601"/>
          </a:xfrm>
          <a:prstGeom prst="rect">
            <a:avLst/>
          </a:prstGeom>
        </p:spPr>
      </p:pic>
      <p:sp>
        <p:nvSpPr>
          <p:cNvPr id="175" name="Common figure in prophecy"/>
          <p:cNvSpPr txBox="1"/>
          <p:nvPr>
            <p:ph type="title"/>
          </p:nvPr>
        </p:nvSpPr>
        <p:spPr>
          <a:prstGeom prst="rect">
            <a:avLst/>
          </a:prstGeom>
        </p:spPr>
        <p:txBody>
          <a:bodyPr/>
          <a:lstStyle/>
          <a:p>
            <a:pPr/>
            <a:r>
              <a:t>Common figure in prophecy</a:t>
            </a:r>
          </a:p>
        </p:txBody>
      </p:sp>
      <p:sp>
        <p:nvSpPr>
          <p:cNvPr id="176" name="Babylon – Is. 13:10…"/>
          <p:cNvSpPr txBox="1"/>
          <p:nvPr>
            <p:ph type="body" sz="half" idx="1"/>
          </p:nvPr>
        </p:nvSpPr>
        <p:spPr>
          <a:prstGeom prst="rect">
            <a:avLst/>
          </a:prstGeom>
        </p:spPr>
        <p:txBody>
          <a:bodyPr/>
          <a:lstStyle/>
          <a:p>
            <a:pPr marL="647191" indent="-647191" defTabSz="808990">
              <a:spcBef>
                <a:spcPts val="4400"/>
              </a:spcBef>
              <a:buBlip>
                <a:blip r:embed="rId4"/>
              </a:buBlip>
              <a:defRPr sz="5488"/>
            </a:pPr>
            <a:r>
              <a:t>Babylon – Is. 13:10</a:t>
            </a:r>
          </a:p>
          <a:p>
            <a:pPr marL="647191" indent="-647191" defTabSz="808990">
              <a:spcBef>
                <a:spcPts val="4400"/>
              </a:spcBef>
              <a:buBlip>
                <a:blip r:embed="rId4"/>
              </a:buBlip>
              <a:defRPr sz="5488"/>
            </a:pPr>
            <a:r>
              <a:t>Egypt – Ez. 32:7</a:t>
            </a:r>
          </a:p>
          <a:p>
            <a:pPr marL="647191" indent="-647191" defTabSz="808990">
              <a:spcBef>
                <a:spcPts val="4400"/>
              </a:spcBef>
              <a:buBlip>
                <a:blip r:embed="rId4"/>
              </a:buBlip>
              <a:defRPr sz="5488"/>
            </a:pPr>
            <a:r>
              <a:t>Tyre, Sidon, Philistia – Joel 3:15</a:t>
            </a:r>
          </a:p>
          <a:p>
            <a:pPr marL="647191" indent="-647191" defTabSz="808990">
              <a:spcBef>
                <a:spcPts val="4400"/>
              </a:spcBef>
              <a:buBlip>
                <a:blip r:embed="rId4"/>
              </a:buBlip>
              <a:defRPr sz="5488"/>
            </a:pPr>
            <a:r>
              <a:t>Jerusalem – Mt.  24:29</a:t>
            </a:r>
          </a:p>
          <a:p>
            <a:pPr marL="647191" indent="-647191" defTabSz="808990">
              <a:spcBef>
                <a:spcPts val="4400"/>
              </a:spcBef>
              <a:buBlip>
                <a:blip r:embed="rId4"/>
              </a:buBlip>
              <a:defRPr sz="5488"/>
            </a:pPr>
            <a:r>
              <a:t>A great upheaval within the halls of power; it ends with the collapse of a nation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7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7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7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7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76">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76"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 name="7 and 7 - verses 12-14"/>
          <p:cNvSpPr txBox="1"/>
          <p:nvPr>
            <p:ph type="title"/>
          </p:nvPr>
        </p:nvSpPr>
        <p:spPr>
          <a:prstGeom prst="rect">
            <a:avLst/>
          </a:prstGeom>
        </p:spPr>
        <p:txBody>
          <a:bodyPr/>
          <a:lstStyle/>
          <a:p>
            <a:pPr/>
            <a:r>
              <a:t>7 and 7 - verses 12-14</a:t>
            </a:r>
          </a:p>
        </p:txBody>
      </p:sp>
      <p:graphicFrame>
        <p:nvGraphicFramePr>
          <p:cNvPr id="181" name="Table"/>
          <p:cNvGraphicFramePr/>
          <p:nvPr/>
        </p:nvGraphicFramePr>
        <p:xfrm>
          <a:off x="952500" y="4267200"/>
          <a:ext cx="22364700" cy="8051800"/>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1180762"/>
                <a:gridCol w="11180762"/>
              </a:tblGrid>
              <a:tr h="1079500">
                <a:tc>
                  <a:txBody>
                    <a:bodyPr/>
                    <a:lstStyle/>
                    <a:p>
                      <a:pPr defTabSz="914400">
                        <a:tabLst>
                          <a:tab pos="1663700" algn="l"/>
                        </a:tabLst>
                        <a:defRPr sz="1800">
                          <a:solidFill>
                            <a:srgbClr val="000000"/>
                          </a:solidFill>
                        </a:defRPr>
                      </a:pPr>
                      <a:r>
                        <a:rPr sz="6100">
                          <a:solidFill>
                            <a:srgbClr val="606060"/>
                          </a:solidFill>
                          <a:sym typeface="Gill Sans Light"/>
                        </a:rPr>
                        <a:t>Earth (earthquake)</a:t>
                      </a:r>
                    </a:p>
                  </a:txBody>
                  <a:tcPr marL="50800" marR="50800" marT="50800" marB="50800" anchor="ctr" anchorCtr="0" horzOverflow="overflow">
                    <a:lnL w="3175">
                      <a:solidFill>
                        <a:srgbClr val="FDF6DA"/>
                      </a:solidFill>
                      <a:miter lim="400000"/>
                    </a:lnL>
                    <a:lnT w="3175">
                      <a:solidFill>
                        <a:srgbClr val="FDF6DA"/>
                      </a:solidFill>
                      <a:miter lim="400000"/>
                    </a:lnT>
                  </a:tcPr>
                </a:tc>
                <a:tc>
                  <a:txBody>
                    <a:bodyPr/>
                    <a:lstStyle/>
                    <a:p>
                      <a:pPr defTabSz="914400">
                        <a:tabLst>
                          <a:tab pos="1663700" algn="l"/>
                        </a:tabLst>
                        <a:defRPr sz="1800">
                          <a:solidFill>
                            <a:srgbClr val="000000"/>
                          </a:solidFill>
                        </a:defRPr>
                      </a:pPr>
                      <a:r>
                        <a:rPr sz="6100">
                          <a:solidFill>
                            <a:srgbClr val="606060"/>
                          </a:solidFill>
                          <a:sym typeface="Gill Sans Light"/>
                        </a:rPr>
                        <a:t>Kings of the earth</a:t>
                      </a:r>
                    </a:p>
                  </a:txBody>
                  <a:tcPr marL="50800" marR="50800" marT="50800" marB="50800" anchor="ctr" anchorCtr="0" horzOverflow="overflow">
                    <a:lnR w="3175">
                      <a:solidFill>
                        <a:srgbClr val="FDF6DA"/>
                      </a:solidFill>
                      <a:miter lim="400000"/>
                    </a:lnR>
                    <a:lnT w="3175">
                      <a:solidFill>
                        <a:srgbClr val="FDF6DA"/>
                      </a:solidFill>
                      <a:miter lim="400000"/>
                    </a:lnT>
                  </a:tcPr>
                </a:tc>
              </a:tr>
              <a:tr h="1079500">
                <a:tc>
                  <a:txBody>
                    <a:bodyPr/>
                    <a:lstStyle/>
                    <a:p>
                      <a:pPr defTabSz="914400">
                        <a:tabLst>
                          <a:tab pos="1663700" algn="l"/>
                        </a:tabLst>
                        <a:defRPr sz="1800">
                          <a:solidFill>
                            <a:srgbClr val="000000"/>
                          </a:solidFill>
                        </a:defRPr>
                      </a:pPr>
                      <a:r>
                        <a:rPr sz="6100">
                          <a:solidFill>
                            <a:srgbClr val="606060"/>
                          </a:solidFill>
                          <a:sym typeface="Gill Sans Light"/>
                        </a:rPr>
                        <a:t>Sun</a:t>
                      </a:r>
                    </a:p>
                  </a:txBody>
                  <a:tcPr marL="50800" marR="50800" marT="50800" marB="50800" anchor="ctr" anchorCtr="0" horzOverflow="overflow">
                    <a:lnL w="3175">
                      <a:solidFill>
                        <a:srgbClr val="FDF6DA"/>
                      </a:solidFill>
                      <a:miter lim="400000"/>
                    </a:lnL>
                  </a:tcPr>
                </a:tc>
                <a:tc>
                  <a:txBody>
                    <a:bodyPr/>
                    <a:lstStyle/>
                    <a:p>
                      <a:pPr defTabSz="914400">
                        <a:tabLst>
                          <a:tab pos="1663700" algn="l"/>
                        </a:tabLst>
                        <a:defRPr sz="1800">
                          <a:solidFill>
                            <a:srgbClr val="000000"/>
                          </a:solidFill>
                        </a:defRPr>
                      </a:pPr>
                      <a:r>
                        <a:rPr sz="6100">
                          <a:solidFill>
                            <a:srgbClr val="606060"/>
                          </a:solidFill>
                          <a:sym typeface="Gill Sans Light"/>
                        </a:rPr>
                        <a:t>Great men</a:t>
                      </a:r>
                    </a:p>
                  </a:txBody>
                  <a:tcPr marL="50800" marR="50800" marT="50800" marB="50800" anchor="ctr" anchorCtr="0" horzOverflow="overflow">
                    <a:lnR w="3175">
                      <a:solidFill>
                        <a:srgbClr val="FDF6DA"/>
                      </a:solidFill>
                      <a:miter lim="400000"/>
                    </a:lnR>
                  </a:tcPr>
                </a:tc>
              </a:tr>
              <a:tr h="1079500">
                <a:tc>
                  <a:txBody>
                    <a:bodyPr/>
                    <a:lstStyle/>
                    <a:p>
                      <a:pPr defTabSz="914400">
                        <a:tabLst>
                          <a:tab pos="1663700" algn="l"/>
                        </a:tabLst>
                        <a:defRPr sz="1800">
                          <a:solidFill>
                            <a:srgbClr val="000000"/>
                          </a:solidFill>
                        </a:defRPr>
                      </a:pPr>
                      <a:r>
                        <a:rPr sz="6100">
                          <a:solidFill>
                            <a:srgbClr val="606060"/>
                          </a:solidFill>
                          <a:sym typeface="Gill Sans Light"/>
                        </a:rPr>
                        <a:t>Moon</a:t>
                      </a:r>
                    </a:p>
                  </a:txBody>
                  <a:tcPr marL="50800" marR="50800" marT="50800" marB="50800" anchor="ctr" anchorCtr="0" horzOverflow="overflow">
                    <a:lnL w="3175">
                      <a:solidFill>
                        <a:srgbClr val="FDF6DA"/>
                      </a:solidFill>
                      <a:miter lim="400000"/>
                    </a:lnL>
                  </a:tcPr>
                </a:tc>
                <a:tc>
                  <a:txBody>
                    <a:bodyPr/>
                    <a:lstStyle/>
                    <a:p>
                      <a:pPr defTabSz="914400">
                        <a:tabLst>
                          <a:tab pos="1663700" algn="l"/>
                        </a:tabLst>
                        <a:defRPr sz="1800">
                          <a:solidFill>
                            <a:srgbClr val="000000"/>
                          </a:solidFill>
                        </a:defRPr>
                      </a:pPr>
                      <a:r>
                        <a:rPr sz="6100">
                          <a:solidFill>
                            <a:srgbClr val="606060"/>
                          </a:solidFill>
                          <a:sym typeface="Gill Sans Light"/>
                        </a:rPr>
                        <a:t>The rich men</a:t>
                      </a:r>
                    </a:p>
                  </a:txBody>
                  <a:tcPr marL="50800" marR="50800" marT="50800" marB="50800" anchor="ctr" anchorCtr="0" horzOverflow="overflow">
                    <a:lnR w="3175">
                      <a:solidFill>
                        <a:srgbClr val="FDF6DA"/>
                      </a:solidFill>
                      <a:miter lim="400000"/>
                    </a:lnR>
                  </a:tcPr>
                </a:tc>
              </a:tr>
              <a:tr h="1079500">
                <a:tc>
                  <a:txBody>
                    <a:bodyPr/>
                    <a:lstStyle/>
                    <a:p>
                      <a:pPr defTabSz="914400">
                        <a:tabLst>
                          <a:tab pos="1663700" algn="l"/>
                        </a:tabLst>
                        <a:defRPr sz="1800">
                          <a:solidFill>
                            <a:srgbClr val="000000"/>
                          </a:solidFill>
                        </a:defRPr>
                      </a:pPr>
                      <a:r>
                        <a:rPr sz="6100">
                          <a:solidFill>
                            <a:srgbClr val="606060"/>
                          </a:solidFill>
                          <a:sym typeface="Gill Sans Light"/>
                        </a:rPr>
                        <a:t>Stars</a:t>
                      </a:r>
                    </a:p>
                  </a:txBody>
                  <a:tcPr marL="50800" marR="50800" marT="50800" marB="50800" anchor="ctr" anchorCtr="0" horzOverflow="overflow">
                    <a:lnL w="3175">
                      <a:solidFill>
                        <a:srgbClr val="FDF6DA"/>
                      </a:solidFill>
                      <a:miter lim="400000"/>
                    </a:lnL>
                  </a:tcPr>
                </a:tc>
                <a:tc>
                  <a:txBody>
                    <a:bodyPr/>
                    <a:lstStyle/>
                    <a:p>
                      <a:pPr defTabSz="914400">
                        <a:tabLst>
                          <a:tab pos="1663700" algn="l"/>
                        </a:tabLst>
                        <a:defRPr sz="1800">
                          <a:solidFill>
                            <a:srgbClr val="000000"/>
                          </a:solidFill>
                        </a:defRPr>
                      </a:pPr>
                      <a:r>
                        <a:rPr sz="6100">
                          <a:solidFill>
                            <a:srgbClr val="606060"/>
                          </a:solidFill>
                          <a:sym typeface="Gill Sans Light"/>
                        </a:rPr>
                        <a:t>The commanders</a:t>
                      </a:r>
                    </a:p>
                  </a:txBody>
                  <a:tcPr marL="50800" marR="50800" marT="50800" marB="50800" anchor="ctr" anchorCtr="0" horzOverflow="overflow">
                    <a:lnR w="3175">
                      <a:solidFill>
                        <a:srgbClr val="FDF6DA"/>
                      </a:solidFill>
                      <a:miter lim="400000"/>
                    </a:lnR>
                  </a:tcPr>
                </a:tc>
              </a:tr>
              <a:tr h="1079500">
                <a:tc>
                  <a:txBody>
                    <a:bodyPr/>
                    <a:lstStyle/>
                    <a:p>
                      <a:pPr defTabSz="914400">
                        <a:tabLst>
                          <a:tab pos="1663700" algn="l"/>
                        </a:tabLst>
                        <a:defRPr sz="1800">
                          <a:solidFill>
                            <a:srgbClr val="000000"/>
                          </a:solidFill>
                        </a:defRPr>
                      </a:pPr>
                      <a:r>
                        <a:rPr sz="6100">
                          <a:solidFill>
                            <a:srgbClr val="606060"/>
                          </a:solidFill>
                          <a:sym typeface="Gill Sans Light"/>
                        </a:rPr>
                        <a:t>Sky</a:t>
                      </a:r>
                    </a:p>
                  </a:txBody>
                  <a:tcPr marL="50800" marR="50800" marT="50800" marB="50800" anchor="ctr" anchorCtr="0" horzOverflow="overflow">
                    <a:lnL w="3175">
                      <a:solidFill>
                        <a:srgbClr val="FDF6DA"/>
                      </a:solidFill>
                      <a:miter lim="400000"/>
                    </a:lnL>
                  </a:tcPr>
                </a:tc>
                <a:tc>
                  <a:txBody>
                    <a:bodyPr/>
                    <a:lstStyle/>
                    <a:p>
                      <a:pPr defTabSz="914400">
                        <a:tabLst>
                          <a:tab pos="1663700" algn="l"/>
                        </a:tabLst>
                        <a:defRPr sz="1800">
                          <a:solidFill>
                            <a:srgbClr val="000000"/>
                          </a:solidFill>
                        </a:defRPr>
                      </a:pPr>
                      <a:r>
                        <a:rPr sz="6100">
                          <a:solidFill>
                            <a:srgbClr val="606060"/>
                          </a:solidFill>
                          <a:sym typeface="Gill Sans Light"/>
                        </a:rPr>
                        <a:t>The mighty men</a:t>
                      </a:r>
                    </a:p>
                  </a:txBody>
                  <a:tcPr marL="50800" marR="50800" marT="50800" marB="50800" anchor="ctr" anchorCtr="0" horzOverflow="overflow">
                    <a:lnR w="3175">
                      <a:solidFill>
                        <a:srgbClr val="FDF6DA"/>
                      </a:solidFill>
                      <a:miter lim="400000"/>
                    </a:lnR>
                  </a:tcPr>
                </a:tc>
              </a:tr>
              <a:tr h="1079500">
                <a:tc>
                  <a:txBody>
                    <a:bodyPr/>
                    <a:lstStyle/>
                    <a:p>
                      <a:pPr defTabSz="914400">
                        <a:tabLst>
                          <a:tab pos="1663700" algn="l"/>
                        </a:tabLst>
                        <a:defRPr sz="1800">
                          <a:solidFill>
                            <a:srgbClr val="000000"/>
                          </a:solidFill>
                        </a:defRPr>
                      </a:pPr>
                      <a:r>
                        <a:rPr sz="6100">
                          <a:solidFill>
                            <a:srgbClr val="606060"/>
                          </a:solidFill>
                          <a:sym typeface="Gill Sans Light"/>
                        </a:rPr>
                        <a:t>Mountain</a:t>
                      </a:r>
                    </a:p>
                  </a:txBody>
                  <a:tcPr marL="50800" marR="50800" marT="50800" marB="50800" anchor="ctr" anchorCtr="0" horzOverflow="overflow">
                    <a:lnL w="3175">
                      <a:solidFill>
                        <a:srgbClr val="FDF6DA"/>
                      </a:solidFill>
                      <a:miter lim="400000"/>
                    </a:lnL>
                  </a:tcPr>
                </a:tc>
                <a:tc>
                  <a:txBody>
                    <a:bodyPr/>
                    <a:lstStyle/>
                    <a:p>
                      <a:pPr defTabSz="914400">
                        <a:tabLst>
                          <a:tab pos="1663700" algn="l"/>
                        </a:tabLst>
                        <a:defRPr sz="1800">
                          <a:solidFill>
                            <a:srgbClr val="000000"/>
                          </a:solidFill>
                        </a:defRPr>
                      </a:pPr>
                      <a:r>
                        <a:rPr sz="6100">
                          <a:solidFill>
                            <a:srgbClr val="606060"/>
                          </a:solidFill>
                          <a:sym typeface="Gill Sans Light"/>
                        </a:rPr>
                        <a:t>Slave</a:t>
                      </a:r>
                    </a:p>
                  </a:txBody>
                  <a:tcPr marL="50800" marR="50800" marT="50800" marB="50800" anchor="ctr" anchorCtr="0" horzOverflow="overflow">
                    <a:lnR w="3175">
                      <a:solidFill>
                        <a:srgbClr val="FDF6DA"/>
                      </a:solidFill>
                      <a:miter lim="400000"/>
                    </a:lnR>
                  </a:tcPr>
                </a:tc>
              </a:tr>
              <a:tr h="1079500">
                <a:tc>
                  <a:txBody>
                    <a:bodyPr/>
                    <a:lstStyle/>
                    <a:p>
                      <a:pPr defTabSz="914400">
                        <a:tabLst>
                          <a:tab pos="1663700" algn="l"/>
                        </a:tabLst>
                        <a:defRPr sz="1800">
                          <a:solidFill>
                            <a:srgbClr val="000000"/>
                          </a:solidFill>
                        </a:defRPr>
                      </a:pPr>
                      <a:r>
                        <a:rPr sz="6100">
                          <a:solidFill>
                            <a:srgbClr val="606060"/>
                          </a:solidFill>
                          <a:sym typeface="Gill Sans Light"/>
                        </a:rPr>
                        <a:t>Island</a:t>
                      </a:r>
                    </a:p>
                  </a:txBody>
                  <a:tcPr marL="50800" marR="50800" marT="50800" marB="50800" anchor="ctr" anchorCtr="0" horzOverflow="overflow">
                    <a:lnL w="3175">
                      <a:solidFill>
                        <a:srgbClr val="FDF6DA"/>
                      </a:solidFill>
                      <a:miter lim="400000"/>
                    </a:lnL>
                  </a:tcPr>
                </a:tc>
                <a:tc>
                  <a:txBody>
                    <a:bodyPr/>
                    <a:lstStyle/>
                    <a:p>
                      <a:pPr defTabSz="914400">
                        <a:tabLst>
                          <a:tab pos="1663700" algn="l"/>
                        </a:tabLst>
                        <a:defRPr sz="1800">
                          <a:solidFill>
                            <a:srgbClr val="000000"/>
                          </a:solidFill>
                        </a:defRPr>
                      </a:pPr>
                      <a:r>
                        <a:rPr sz="6100">
                          <a:solidFill>
                            <a:srgbClr val="606060"/>
                          </a:solidFill>
                          <a:sym typeface="Gill Sans Light"/>
                        </a:rPr>
                        <a:t>Freeman</a:t>
                      </a:r>
                    </a:p>
                  </a:txBody>
                  <a:tcPr marL="50800" marR="50800" marT="50800" marB="50800" anchor="ctr" anchorCtr="0" horzOverflow="overflow">
                    <a:lnR w="3175">
                      <a:solidFill>
                        <a:srgbClr val="FDF6DA"/>
                      </a:solidFill>
                      <a:miter lim="400000"/>
                    </a:lnR>
                  </a:tcPr>
                </a:tc>
              </a:tr>
              <a:tr h="1079500">
                <a:tc>
                  <a:txBody>
                    <a:bodyPr/>
                    <a:lstStyle/>
                    <a:p>
                      <a:pPr defTabSz="914400">
                        <a:tabLst>
                          <a:tab pos="1663700" algn="l"/>
                        </a:tabLst>
                        <a:defRPr sz="6100">
                          <a:sym typeface="Gill Sans Light"/>
                        </a:defRPr>
                      </a:pPr>
                    </a:p>
                  </a:txBody>
                  <a:tcPr marL="50800" marR="50800" marT="50800" marB="50800" anchor="ctr" anchorCtr="0" horzOverflow="overflow">
                    <a:lnL w="3175">
                      <a:solidFill>
                        <a:srgbClr val="FDF6DA"/>
                      </a:solidFill>
                      <a:miter lim="400000"/>
                    </a:lnL>
                    <a:lnB w="3175">
                      <a:solidFill>
                        <a:srgbClr val="FDF6DA"/>
                      </a:solidFill>
                      <a:miter lim="400000"/>
                    </a:lnB>
                  </a:tcPr>
                </a:tc>
                <a:tc>
                  <a:txBody>
                    <a:bodyPr/>
                    <a:lstStyle/>
                    <a:p>
                      <a:pPr defTabSz="914400">
                        <a:tabLst>
                          <a:tab pos="1663700" algn="l"/>
                        </a:tabLst>
                        <a:defRPr sz="6100">
                          <a:sym typeface="Gill Sans Light"/>
                        </a:defRPr>
                      </a:pPr>
                    </a:p>
                  </a:txBody>
                  <a:tcPr marL="50800" marR="50800" marT="50800" marB="50800" anchor="ctr" anchorCtr="0" horzOverflow="overflow">
                    <a:lnR w="3175">
                      <a:solidFill>
                        <a:srgbClr val="FDF6DA"/>
                      </a:solidFill>
                      <a:miter lim="400000"/>
                    </a:lnR>
                    <a:lnB w="3175">
                      <a:solidFill>
                        <a:srgbClr val="FDF6DA"/>
                      </a:solidFill>
                      <a:miter lim="400000"/>
                    </a:lnB>
                  </a:tcPr>
                </a:tc>
              </a:tr>
            </a:tbl>
          </a:graphicData>
        </a:graphic>
      </p:graphicFrame>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 name="Verses 16-17"/>
          <p:cNvSpPr txBox="1"/>
          <p:nvPr>
            <p:ph type="title"/>
          </p:nvPr>
        </p:nvSpPr>
        <p:spPr>
          <a:prstGeom prst="rect">
            <a:avLst/>
          </a:prstGeom>
        </p:spPr>
        <p:txBody>
          <a:bodyPr/>
          <a:lstStyle/>
          <a:p>
            <a:pPr/>
            <a:r>
              <a:t>Verses 16-17</a:t>
            </a:r>
          </a:p>
        </p:txBody>
      </p:sp>
      <p:sp>
        <p:nvSpPr>
          <p:cNvPr id="186" name="“and said to the mountains and rocks, 'Fall on us and hide us from the face of Him who sits on the throne and from the wrath of the Lamb!'”…"/>
          <p:cNvSpPr txBox="1"/>
          <p:nvPr>
            <p:ph type="body" idx="1"/>
          </p:nvPr>
        </p:nvSpPr>
        <p:spPr>
          <a:xfrm>
            <a:off x="952500" y="3875906"/>
            <a:ext cx="22479000" cy="8840738"/>
          </a:xfrm>
          <a:prstGeom prst="rect">
            <a:avLst/>
          </a:prstGeom>
        </p:spPr>
        <p:txBody>
          <a:bodyPr/>
          <a:lstStyle/>
          <a:p>
            <a:pPr marL="480059" indent="-480059" defTabSz="693419">
              <a:lnSpc>
                <a:spcPct val="120000"/>
              </a:lnSpc>
              <a:spcBef>
                <a:spcPts val="2000"/>
              </a:spcBef>
              <a:buBlip>
                <a:blip r:embed="rId3"/>
              </a:buBlip>
              <a:defRPr sz="4703"/>
            </a:pPr>
            <a:r>
              <a:t>“and said to the mountains and rocks, 'Fall on us and hide us from the face of Him who sits on the throne and from the wrath of the Lamb!'”</a:t>
            </a:r>
          </a:p>
          <a:p>
            <a:pPr marL="480059" indent="-480059" defTabSz="693419">
              <a:lnSpc>
                <a:spcPct val="120000"/>
              </a:lnSpc>
              <a:spcBef>
                <a:spcPts val="2000"/>
              </a:spcBef>
              <a:buBlip>
                <a:blip r:embed="rId3"/>
              </a:buBlip>
              <a:defRPr sz="4703"/>
            </a:pPr>
            <a:r>
              <a:t>Hosea 10:8, “Also the high places of Aven, the sin of Israel, Shall be destroyed. The thorn and thistle shall grow on their altars; They shall say to the mountains, ‘Cover us!’ And to the hills, ‘Fall on us!’”</a:t>
            </a:r>
          </a:p>
          <a:p>
            <a:pPr marL="480059" indent="-480059" defTabSz="693419">
              <a:lnSpc>
                <a:spcPct val="120000"/>
              </a:lnSpc>
              <a:spcBef>
                <a:spcPts val="2000"/>
              </a:spcBef>
              <a:buBlip>
                <a:blip r:embed="rId3"/>
              </a:buBlip>
              <a:defRPr sz="4703"/>
            </a:pPr>
            <a:r>
              <a:t>Luke 23:28-30 But Jesus, turning to them, said, "Daughters of Jerusalem, do not weep for Me, but weep for yourselves and for your children. [29] For indeed the days are coming in which they will say, 'Blessed are the barren, wombs that never bore, and breasts which never nursed!' [30] Then they will begin 'TO SAY TO THE MOUNTAINS, "FALL ON US!" AND TO THE HILLS, "COVER US!"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8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8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86">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86"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 name="What it means"/>
          <p:cNvSpPr txBox="1"/>
          <p:nvPr>
            <p:ph type="title"/>
          </p:nvPr>
        </p:nvSpPr>
        <p:spPr>
          <a:prstGeom prst="rect">
            <a:avLst/>
          </a:prstGeom>
        </p:spPr>
        <p:txBody>
          <a:bodyPr/>
          <a:lstStyle/>
          <a:p>
            <a:pPr/>
            <a:r>
              <a:t>What it means</a:t>
            </a:r>
          </a:p>
        </p:txBody>
      </p:sp>
      <p:sp>
        <p:nvSpPr>
          <p:cNvPr id="191" name="Efforts to stamp out Christianity failed…"/>
          <p:cNvSpPr txBox="1"/>
          <p:nvPr>
            <p:ph type="body" idx="1"/>
          </p:nvPr>
        </p:nvSpPr>
        <p:spPr>
          <a:prstGeom prst="rect">
            <a:avLst/>
          </a:prstGeom>
        </p:spPr>
        <p:txBody>
          <a:bodyPr/>
          <a:lstStyle/>
          <a:p>
            <a:pPr marL="745434" indent="-745434">
              <a:lnSpc>
                <a:spcPct val="150000"/>
              </a:lnSpc>
              <a:buBlip>
                <a:blip r:embed="rId3"/>
              </a:buBlip>
              <a:defRPr sz="6000"/>
            </a:pPr>
            <a:r>
              <a:t>Efforts to stamp out Christianity failed</a:t>
            </a:r>
          </a:p>
          <a:p>
            <a:pPr marL="745434" indent="-745434">
              <a:lnSpc>
                <a:spcPct val="150000"/>
              </a:lnSpc>
              <a:buBlip>
                <a:blip r:embed="rId3"/>
              </a:buBlip>
              <a:defRPr sz="6000"/>
            </a:pPr>
            <a:r>
              <a:t>305-323: struggle for throne won by Constantine </a:t>
            </a:r>
          </a:p>
          <a:p>
            <a:pPr marL="745434" indent="-745434">
              <a:lnSpc>
                <a:spcPct val="150000"/>
              </a:lnSpc>
              <a:buBlip>
                <a:blip r:embed="rId3"/>
              </a:buBlip>
              <a:defRPr sz="6000"/>
            </a:pPr>
            <a:r>
              <a:t>325 - The Council of Nicaea </a:t>
            </a:r>
          </a:p>
          <a:p>
            <a:pPr marL="745434" indent="-745434">
              <a:lnSpc>
                <a:spcPct val="150000"/>
              </a:lnSpc>
              <a:buBlip>
                <a:blip r:embed="rId3"/>
              </a:buBlip>
              <a:defRPr sz="6000"/>
            </a:pPr>
            <a:r>
              <a:t>330 - moved the capitol to Constantinople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1">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9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9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9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91">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1"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 name="–Durant, Caesar and Christ"/>
          <p:cNvSpPr txBox="1"/>
          <p:nvPr>
            <p:ph type="body" idx="21"/>
          </p:nvPr>
        </p:nvSpPr>
        <p:spPr>
          <a:xfrm>
            <a:off x="952500" y="11318240"/>
            <a:ext cx="22479000" cy="711201"/>
          </a:xfrm>
          <a:prstGeom prst="rect">
            <a:avLst/>
          </a:prstGeom>
        </p:spPr>
        <p:txBody>
          <a:bodyPr/>
          <a:lstStyle/>
          <a:p>
            <a:pPr/>
            <a:r>
              <a:t>–Durant, Caesar and Christ</a:t>
            </a:r>
          </a:p>
        </p:txBody>
      </p:sp>
      <p:sp>
        <p:nvSpPr>
          <p:cNvPr id="196" name="“The Council (of Nicaea)...marked the replacement of paganism with Christianity as the religious expression and support of the Roman Empire, and committed Constantine to a more definite alliance with Christianity than ever before.  A new civilization, ba"/>
          <p:cNvSpPr txBox="1"/>
          <p:nvPr>
            <p:ph type="body" idx="22"/>
          </p:nvPr>
        </p:nvSpPr>
        <p:spPr>
          <a:xfrm>
            <a:off x="1704946" y="2573019"/>
            <a:ext cx="20974109" cy="7807961"/>
          </a:xfrm>
          <a:prstGeom prst="rect">
            <a:avLst/>
          </a:prstGeom>
        </p:spPr>
        <p:txBody>
          <a:bodyPr/>
          <a:lstStyle/>
          <a:p>
            <a:pPr>
              <a:defRPr sz="6400"/>
            </a:pPr>
            <a:r>
              <a:t>“The Council (of Nicaea)...marked the replacement of paganism with Christianity as the religious expression and support of the Roman Empire, and committed Constantine to a more definite alliance with Christianity than ever before.  A </a:t>
            </a:r>
            <a:r>
              <a:rPr i="1" u="sng"/>
              <a:t>new civilization</a:t>
            </a:r>
            <a:r>
              <a:t>, based on </a:t>
            </a:r>
            <a:r>
              <a:rPr i="1" u="sng"/>
              <a:t>a new religion</a:t>
            </a:r>
            <a:r>
              <a:t>, would now rise over the ruins of an exhausted culture and a dying creed. The Middle Ages had begun.” </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0" name="–Gibbon, The Decline and Fall of the Roman Empire"/>
          <p:cNvSpPr txBox="1"/>
          <p:nvPr>
            <p:ph type="body" idx="21"/>
          </p:nvPr>
        </p:nvSpPr>
        <p:spPr>
          <a:xfrm>
            <a:off x="952500" y="10021034"/>
            <a:ext cx="22479000" cy="711201"/>
          </a:xfrm>
          <a:prstGeom prst="rect">
            <a:avLst/>
          </a:prstGeom>
        </p:spPr>
        <p:txBody>
          <a:bodyPr/>
          <a:lstStyle/>
          <a:p>
            <a:pPr/>
            <a:r>
              <a:t>–Gibbon, The Decline and Fall of the Roman Empire</a:t>
            </a:r>
          </a:p>
        </p:txBody>
      </p:sp>
      <p:sp>
        <p:nvSpPr>
          <p:cNvPr id="201" name="“The ruin of the Pagan religion is described by the sophists as a dreadful and amazing prodigy, which covered the earth with darkness, and restored the ancient dominion of chaos and of night.”"/>
          <p:cNvSpPr txBox="1"/>
          <p:nvPr>
            <p:ph type="body" idx="22"/>
          </p:nvPr>
        </p:nvSpPr>
        <p:spPr>
          <a:xfrm>
            <a:off x="2387600" y="4095948"/>
            <a:ext cx="19621500" cy="4775201"/>
          </a:xfrm>
          <a:prstGeom prst="rect">
            <a:avLst/>
          </a:prstGeom>
        </p:spPr>
        <p:txBody>
          <a:bodyPr/>
          <a:lstStyle>
            <a:lvl1pPr>
              <a:defRPr sz="7000"/>
            </a:lvl1pPr>
          </a:lstStyle>
          <a:p>
            <a:pPr/>
            <a:r>
              <a:t>“The ruin of the Pagan religion is described by the sophists as a dreadful and amazing prodigy, which covered the earth with darkness, and restored the ancient dominion of chaos and of night.” </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 name="Seal #6, Part 2"/>
          <p:cNvSpPr txBox="1"/>
          <p:nvPr>
            <p:ph type="title"/>
          </p:nvPr>
        </p:nvSpPr>
        <p:spPr>
          <a:prstGeom prst="rect">
            <a:avLst/>
          </a:prstGeom>
        </p:spPr>
        <p:txBody>
          <a:bodyPr/>
          <a:lstStyle/>
          <a:p>
            <a:pPr/>
            <a:r>
              <a:t>Seal #6, Part 2</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 name="Seal #6, Part 2 - What John sees"/>
          <p:cNvSpPr txBox="1"/>
          <p:nvPr>
            <p:ph type="title"/>
          </p:nvPr>
        </p:nvSpPr>
        <p:spPr>
          <a:prstGeom prst="rect">
            <a:avLst/>
          </a:prstGeom>
        </p:spPr>
        <p:txBody>
          <a:bodyPr/>
          <a:lstStyle/>
          <a:p>
            <a:pPr/>
            <a:r>
              <a:t>Seal #6, Part 2 - What John sees</a:t>
            </a:r>
          </a:p>
        </p:txBody>
      </p:sp>
      <p:sp>
        <p:nvSpPr>
          <p:cNvPr id="210" name="“after these things” - at the conclusion of the preceding events…"/>
          <p:cNvSpPr txBox="1"/>
          <p:nvPr>
            <p:ph type="body" idx="1"/>
          </p:nvPr>
        </p:nvSpPr>
        <p:spPr>
          <a:prstGeom prst="rect">
            <a:avLst/>
          </a:prstGeom>
        </p:spPr>
        <p:txBody>
          <a:bodyPr/>
          <a:lstStyle/>
          <a:p>
            <a:pPr marL="571499" indent="-571499">
              <a:lnSpc>
                <a:spcPct val="120000"/>
              </a:lnSpc>
              <a:spcBef>
                <a:spcPts val="4200"/>
              </a:spcBef>
              <a:buBlip>
                <a:blip r:embed="rId3"/>
              </a:buBlip>
              <a:defRPr sz="6000"/>
            </a:pPr>
            <a:r>
              <a:t>“after these things” - at the conclusion of the preceding events</a:t>
            </a:r>
          </a:p>
          <a:p>
            <a:pPr marL="571499" indent="-571499">
              <a:lnSpc>
                <a:spcPct val="120000"/>
              </a:lnSpc>
              <a:spcBef>
                <a:spcPts val="4200"/>
              </a:spcBef>
              <a:buBlip>
                <a:blip r:embed="rId3"/>
              </a:buBlip>
              <a:defRPr sz="6000"/>
            </a:pPr>
            <a:r>
              <a:t>“four” - the number of the earth</a:t>
            </a:r>
          </a:p>
          <a:p>
            <a:pPr marL="571499" indent="-571499">
              <a:lnSpc>
                <a:spcPct val="120000"/>
              </a:lnSpc>
              <a:spcBef>
                <a:spcPts val="4200"/>
              </a:spcBef>
              <a:buBlip>
                <a:blip r:embed="rId3"/>
              </a:buBlip>
              <a:defRPr sz="6000"/>
            </a:pPr>
            <a:r>
              <a:t>“four corners” - universality, the complete planet (i.e. four directions)</a:t>
            </a:r>
          </a:p>
          <a:p>
            <a:pPr marL="571499" indent="-571499">
              <a:lnSpc>
                <a:spcPct val="120000"/>
              </a:lnSpc>
              <a:spcBef>
                <a:spcPts val="4200"/>
              </a:spcBef>
              <a:buBlip>
                <a:blip r:embed="rId3"/>
              </a:buBlip>
              <a:defRPr sz="6000"/>
            </a:pPr>
            <a:r>
              <a:t>“four winds” - destructive forces</a:t>
            </a:r>
          </a:p>
          <a:p>
            <a:pPr marL="571499" indent="-571499">
              <a:lnSpc>
                <a:spcPct val="120000"/>
              </a:lnSpc>
              <a:spcBef>
                <a:spcPts val="4200"/>
              </a:spcBef>
              <a:buBlip>
                <a:blip r:embed="rId3"/>
              </a:buBlip>
              <a:defRPr sz="6000"/>
            </a:pPr>
            <a:r>
              <a:t>Fifth angel with “the seal of the living God”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1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1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1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10">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210">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0"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4" name="Who was sealed?"/>
          <p:cNvSpPr txBox="1"/>
          <p:nvPr>
            <p:ph type="title"/>
          </p:nvPr>
        </p:nvSpPr>
        <p:spPr>
          <a:prstGeom prst="rect">
            <a:avLst/>
          </a:prstGeom>
        </p:spPr>
        <p:txBody>
          <a:bodyPr/>
          <a:lstStyle/>
          <a:p>
            <a:pPr/>
            <a:r>
              <a:t>Who was sealed?</a:t>
            </a:r>
          </a:p>
        </p:txBody>
      </p:sp>
      <p:sp>
        <p:nvSpPr>
          <p:cNvPr id="215" name="12 tribes of 12,000 or 144,000…"/>
          <p:cNvSpPr txBox="1"/>
          <p:nvPr>
            <p:ph type="body" idx="1"/>
          </p:nvPr>
        </p:nvSpPr>
        <p:spPr>
          <a:prstGeom prst="rect">
            <a:avLst/>
          </a:prstGeom>
        </p:spPr>
        <p:txBody>
          <a:bodyPr/>
          <a:lstStyle/>
          <a:p>
            <a:pPr marL="514349" indent="-514349" defTabSz="742950">
              <a:lnSpc>
                <a:spcPct val="110000"/>
              </a:lnSpc>
              <a:spcBef>
                <a:spcPts val="3700"/>
              </a:spcBef>
              <a:buBlip>
                <a:blip r:embed="rId3"/>
              </a:buBlip>
              <a:defRPr sz="5400"/>
            </a:pPr>
            <a:r>
              <a:t>12 tribes of 12,000 or 144,000</a:t>
            </a:r>
          </a:p>
          <a:p>
            <a:pPr marL="514349" indent="-514349" defTabSz="742950">
              <a:lnSpc>
                <a:spcPct val="110000"/>
              </a:lnSpc>
              <a:spcBef>
                <a:spcPts val="3700"/>
              </a:spcBef>
              <a:buBlip>
                <a:blip r:embed="rId3"/>
              </a:buBlip>
              <a:defRPr sz="5400"/>
            </a:pPr>
            <a:r>
              <a:t>“of the children of Israel” - spiritual Israel (verse 3, “the servants of our God”)</a:t>
            </a:r>
          </a:p>
          <a:p>
            <a:pPr marL="514349" indent="-514349" defTabSz="742950">
              <a:lnSpc>
                <a:spcPct val="110000"/>
              </a:lnSpc>
              <a:spcBef>
                <a:spcPts val="3700"/>
              </a:spcBef>
              <a:buBlip>
                <a:blip r:embed="rId3"/>
              </a:buBlip>
              <a:defRPr sz="5400"/>
            </a:pPr>
            <a:r>
              <a:t>“who were sealed” - sealed with their Father's name (see 14:1) on their forehead (v. 3)</a:t>
            </a:r>
          </a:p>
          <a:p>
            <a:pPr marL="514349" indent="-514349" defTabSz="742950">
              <a:lnSpc>
                <a:spcPct val="110000"/>
              </a:lnSpc>
              <a:spcBef>
                <a:spcPts val="3700"/>
              </a:spcBef>
              <a:buBlip>
                <a:blip r:embed="rId3"/>
              </a:buBlip>
              <a:defRPr sz="5400"/>
            </a:pPr>
            <a:r>
              <a:t>Dan and Ephraim excluded</a:t>
            </a:r>
          </a:p>
          <a:p>
            <a:pPr marL="514349" indent="-514349" defTabSz="742950">
              <a:lnSpc>
                <a:spcPct val="120000"/>
              </a:lnSpc>
              <a:spcBef>
                <a:spcPts val="3700"/>
              </a:spcBef>
              <a:buBlip>
                <a:blip r:embed="rId3"/>
              </a:buBlip>
              <a:defRPr sz="5219"/>
            </a:pPr>
            <a:r>
              <a:t>144,000:  those who keep themselves free from apostasy during the time of the trumpets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5">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1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1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1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1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215">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5"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9" name="Rock formations in the turquoise waters of Algarve, Portugal" descr="Rock formations in the turquoise waters of Algarve, Portugal"/>
          <p:cNvPicPr>
            <a:picLocks noChangeAspect="0"/>
          </p:cNvPicPr>
          <p:nvPr>
            <p:ph type="pic" idx="21"/>
          </p:nvPr>
        </p:nvPicPr>
        <p:blipFill>
          <a:blip r:embed="rId3">
            <a:extLst/>
          </a:blip>
          <a:stretch>
            <a:fillRect/>
          </a:stretch>
        </p:blipFill>
        <p:spPr>
          <a:xfrm>
            <a:off x="860045" y="4122536"/>
            <a:ext cx="10998201" cy="8102601"/>
          </a:xfrm>
          <a:prstGeom prst="rect">
            <a:avLst/>
          </a:prstGeom>
        </p:spPr>
      </p:pic>
      <p:sp>
        <p:nvSpPr>
          <p:cNvPr id="130" name="Seals 1-4 Review"/>
          <p:cNvSpPr txBox="1"/>
          <p:nvPr>
            <p:ph type="title"/>
          </p:nvPr>
        </p:nvSpPr>
        <p:spPr>
          <a:prstGeom prst="rect">
            <a:avLst/>
          </a:prstGeom>
        </p:spPr>
        <p:txBody>
          <a:bodyPr/>
          <a:lstStyle/>
          <a:p>
            <a:pPr/>
            <a:r>
              <a:t>Seals 1-4 Review</a:t>
            </a:r>
          </a:p>
        </p:txBody>
      </p:sp>
      <p:sp>
        <p:nvSpPr>
          <p:cNvPr id="131" name="Revelation in 96 toward the end of the reign of Domitian…"/>
          <p:cNvSpPr txBox="1"/>
          <p:nvPr>
            <p:ph type="body" sz="half" idx="1"/>
          </p:nvPr>
        </p:nvSpPr>
        <p:spPr>
          <a:xfrm>
            <a:off x="12687300" y="3964589"/>
            <a:ext cx="10744200" cy="8663372"/>
          </a:xfrm>
          <a:prstGeom prst="rect">
            <a:avLst/>
          </a:prstGeom>
        </p:spPr>
        <p:txBody>
          <a:bodyPr/>
          <a:lstStyle/>
          <a:p>
            <a:pPr marL="485393" indent="-485393" defTabSz="808990">
              <a:lnSpc>
                <a:spcPct val="120000"/>
              </a:lnSpc>
              <a:spcBef>
                <a:spcPts val="2300"/>
              </a:spcBef>
              <a:buBlip>
                <a:blip r:embed="rId4"/>
              </a:buBlip>
              <a:defRPr sz="4998"/>
            </a:pPr>
            <a:r>
              <a:t>Revelation in 96 toward the end of the reign of Domitian</a:t>
            </a:r>
          </a:p>
          <a:p>
            <a:pPr marL="485393" indent="-485393" defTabSz="808990">
              <a:lnSpc>
                <a:spcPct val="120000"/>
              </a:lnSpc>
              <a:spcBef>
                <a:spcPts val="2300"/>
              </a:spcBef>
              <a:buBlip>
                <a:blip r:embed="rId4"/>
              </a:buBlip>
              <a:defRPr sz="4998"/>
            </a:pPr>
            <a:r>
              <a:t>Seal #1 - The Age of the Antonines (96-180 AD)</a:t>
            </a:r>
          </a:p>
          <a:p>
            <a:pPr marL="485393" indent="-485393" defTabSz="808990">
              <a:lnSpc>
                <a:spcPct val="120000"/>
              </a:lnSpc>
              <a:spcBef>
                <a:spcPts val="2300"/>
              </a:spcBef>
              <a:buBlip>
                <a:blip r:embed="rId4"/>
              </a:buBlip>
              <a:defRPr sz="4998"/>
            </a:pPr>
            <a:r>
              <a:t>Seal #2 - Civil War (183-284 AD)</a:t>
            </a:r>
          </a:p>
          <a:p>
            <a:pPr marL="485393" indent="-485393" defTabSz="808990">
              <a:lnSpc>
                <a:spcPct val="120000"/>
              </a:lnSpc>
              <a:spcBef>
                <a:spcPts val="2300"/>
              </a:spcBef>
              <a:buBlip>
                <a:blip r:embed="rId4"/>
              </a:buBlip>
              <a:defRPr sz="4998"/>
            </a:pPr>
            <a:r>
              <a:t>Seal #3 - Economic depression and famine (mid 200’s)</a:t>
            </a:r>
          </a:p>
          <a:p>
            <a:pPr marL="485393" indent="-485393" defTabSz="808990">
              <a:lnSpc>
                <a:spcPct val="120000"/>
              </a:lnSpc>
              <a:spcBef>
                <a:spcPts val="2300"/>
              </a:spcBef>
              <a:buBlip>
                <a:blip r:embed="rId4"/>
              </a:buBlip>
              <a:defRPr sz="4998"/>
            </a:pPr>
            <a:r>
              <a:t>Seal #4 - Plague and War (250-265 AD)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31">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3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3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3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31">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31">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31" grpId="1"/>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9" name="Ezekiel 9"/>
          <p:cNvSpPr txBox="1"/>
          <p:nvPr>
            <p:ph type="title"/>
          </p:nvPr>
        </p:nvSpPr>
        <p:spPr>
          <a:prstGeom prst="rect">
            <a:avLst/>
          </a:prstGeom>
        </p:spPr>
        <p:txBody>
          <a:bodyPr/>
          <a:lstStyle/>
          <a:p>
            <a:pPr/>
            <a:r>
              <a:t>Ezekiel 9</a:t>
            </a:r>
          </a:p>
        </p:txBody>
      </p:sp>
      <p:sp>
        <p:nvSpPr>
          <p:cNvPr id="220" name="“six men”: parallel to the four angels in Rev. 7:1…"/>
          <p:cNvSpPr txBox="1"/>
          <p:nvPr>
            <p:ph type="body" idx="1"/>
          </p:nvPr>
        </p:nvSpPr>
        <p:spPr>
          <a:prstGeom prst="rect">
            <a:avLst/>
          </a:prstGeom>
        </p:spPr>
        <p:txBody>
          <a:bodyPr/>
          <a:lstStyle/>
          <a:p>
            <a:pPr marL="542925" indent="-542925" defTabSz="784225">
              <a:lnSpc>
                <a:spcPct val="120000"/>
              </a:lnSpc>
              <a:spcBef>
                <a:spcPts val="3900"/>
              </a:spcBef>
              <a:buBlip>
                <a:blip r:embed="rId3"/>
              </a:buBlip>
              <a:defRPr sz="4940"/>
            </a:pPr>
            <a:r>
              <a:t>“six men”: parallel to the four angels in Rev. 7:1</a:t>
            </a:r>
          </a:p>
          <a:p>
            <a:pPr marL="542925" indent="-542925" defTabSz="784225">
              <a:lnSpc>
                <a:spcPct val="120000"/>
              </a:lnSpc>
              <a:spcBef>
                <a:spcPts val="3900"/>
              </a:spcBef>
              <a:buBlip>
                <a:blip r:embed="rId3"/>
              </a:buBlip>
              <a:defRPr sz="4940"/>
            </a:pPr>
            <a:r>
              <a:t>Northern gate: Babylonian army would come from the north against Jerusalem</a:t>
            </a:r>
          </a:p>
          <a:p>
            <a:pPr marL="542925" indent="-542925" defTabSz="784225">
              <a:lnSpc>
                <a:spcPct val="120000"/>
              </a:lnSpc>
              <a:spcBef>
                <a:spcPts val="3900"/>
              </a:spcBef>
              <a:buBlip>
                <a:blip r:embed="rId3"/>
              </a:buBlip>
              <a:defRPr sz="4940"/>
            </a:pPr>
            <a:r>
              <a:t>“one man [with] a writer’s inkhorn”: parallel to the fifth angel in Rev. 7:2</a:t>
            </a:r>
          </a:p>
          <a:p>
            <a:pPr marL="542925" indent="-542925" defTabSz="784225">
              <a:lnSpc>
                <a:spcPct val="120000"/>
              </a:lnSpc>
              <a:spcBef>
                <a:spcPts val="3900"/>
              </a:spcBef>
              <a:buBlip>
                <a:blip r:embed="rId3"/>
              </a:buBlip>
              <a:defRPr sz="4940"/>
            </a:pPr>
            <a:r>
              <a:t>Ezekiel 9:4, “Go through the midst of the city, through the midst of Jerusalem, and put a mark on the foreheads of the men who sigh and cry over all the abominations that are done within it."</a:t>
            </a:r>
          </a:p>
          <a:p>
            <a:pPr marL="542925" indent="-542925" defTabSz="784225">
              <a:lnSpc>
                <a:spcPct val="120000"/>
              </a:lnSpc>
              <a:spcBef>
                <a:spcPts val="3900"/>
              </a:spcBef>
              <a:buBlip>
                <a:blip r:embed="rId3"/>
              </a:buBlip>
              <a:defRPr sz="4940"/>
            </a:pPr>
            <a:r>
              <a:t>God sees and claims those who are grieved by apostasy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2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2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2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2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20">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220">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0"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4" name="Verses 9-12"/>
          <p:cNvSpPr txBox="1"/>
          <p:nvPr>
            <p:ph type="title"/>
          </p:nvPr>
        </p:nvSpPr>
        <p:spPr>
          <a:prstGeom prst="rect">
            <a:avLst/>
          </a:prstGeom>
        </p:spPr>
        <p:txBody>
          <a:bodyPr/>
          <a:lstStyle/>
          <a:p>
            <a:pPr/>
            <a:r>
              <a:t>Verses 9-12</a:t>
            </a:r>
          </a:p>
        </p:txBody>
      </p:sp>
      <p:sp>
        <p:nvSpPr>
          <p:cNvPr id="225" name="“a great multitude which no one could number” - all the faithful throughout all ages…"/>
          <p:cNvSpPr txBox="1"/>
          <p:nvPr>
            <p:ph type="body" idx="1"/>
          </p:nvPr>
        </p:nvSpPr>
        <p:spPr>
          <a:xfrm>
            <a:off x="952500" y="3985099"/>
            <a:ext cx="22479000" cy="8514402"/>
          </a:xfrm>
          <a:prstGeom prst="rect">
            <a:avLst/>
          </a:prstGeom>
        </p:spPr>
        <p:txBody>
          <a:bodyPr/>
          <a:lstStyle/>
          <a:p>
            <a:pPr marL="502919" indent="-502919" defTabSz="726440">
              <a:lnSpc>
                <a:spcPct val="110000"/>
              </a:lnSpc>
              <a:spcBef>
                <a:spcPts val="2100"/>
              </a:spcBef>
              <a:buBlip>
                <a:blip r:embed="rId3"/>
              </a:buBlip>
              <a:defRPr sz="5104"/>
            </a:pPr>
            <a:r>
              <a:t>“a great multitude which no one could number” - all the faithful throughout all ages</a:t>
            </a:r>
          </a:p>
          <a:p>
            <a:pPr lvl="1" marL="1005839" indent="-502919" defTabSz="726440">
              <a:lnSpc>
                <a:spcPct val="110000"/>
              </a:lnSpc>
              <a:spcBef>
                <a:spcPts val="2100"/>
              </a:spcBef>
              <a:buBlip>
                <a:blip r:embed="rId3"/>
              </a:buBlip>
              <a:defRPr sz="5104"/>
            </a:pPr>
            <a:r>
              <a:t>Identified in verse 14:  those “who come out of the great tribulation”</a:t>
            </a:r>
          </a:p>
          <a:p>
            <a:pPr lvl="1" marL="1005839" indent="-502919" defTabSz="726440">
              <a:lnSpc>
                <a:spcPct val="110000"/>
              </a:lnSpc>
              <a:spcBef>
                <a:spcPts val="2100"/>
              </a:spcBef>
              <a:buBlip>
                <a:blip r:embed="rId3"/>
              </a:buBlip>
              <a:defRPr sz="5104"/>
            </a:pPr>
            <a:r>
              <a:t>2 Timothy 3:12, “Yes, and all who desire to live godly in Christ Jesus will suffer persecution."</a:t>
            </a:r>
          </a:p>
          <a:p>
            <a:pPr marL="502919" indent="-502919" defTabSz="726440">
              <a:lnSpc>
                <a:spcPct val="110000"/>
              </a:lnSpc>
              <a:spcBef>
                <a:spcPts val="2100"/>
              </a:spcBef>
              <a:buBlip>
                <a:blip r:embed="rId3"/>
              </a:buBlip>
              <a:defRPr sz="5104"/>
            </a:pPr>
            <a:r>
              <a:t>“nations, tribes, peoples, and tongues” - from all over the world</a:t>
            </a:r>
          </a:p>
          <a:p>
            <a:pPr marL="502919" indent="-502919" defTabSz="726440">
              <a:lnSpc>
                <a:spcPct val="110000"/>
              </a:lnSpc>
              <a:spcBef>
                <a:spcPts val="2100"/>
              </a:spcBef>
              <a:buBlip>
                <a:blip r:embed="rId3"/>
              </a:buBlip>
              <a:defRPr sz="5104"/>
            </a:pPr>
            <a:r>
              <a:t>“palm branches”- a symbol of victory</a:t>
            </a:r>
          </a:p>
          <a:p>
            <a:pPr marL="502919" indent="-502919" defTabSz="726440">
              <a:lnSpc>
                <a:spcPct val="110000"/>
              </a:lnSpc>
              <a:spcBef>
                <a:spcPts val="2100"/>
              </a:spcBef>
              <a:buBlip>
                <a:blip r:embed="rId3"/>
              </a:buBlip>
              <a:defRPr sz="5104"/>
            </a:pPr>
            <a:r>
              <a:t>“Blessing…glory…wisdom…thanksgiving…honor…power…might”</a:t>
            </a:r>
          </a:p>
          <a:p>
            <a:pPr lvl="1" marL="1005839" indent="-502919" defTabSz="726440">
              <a:lnSpc>
                <a:spcPct val="110000"/>
              </a:lnSpc>
              <a:spcBef>
                <a:spcPts val="2100"/>
              </a:spcBef>
              <a:buBlip>
                <a:blip r:embed="rId3"/>
              </a:buBlip>
              <a:defRPr sz="5104"/>
            </a:pPr>
            <a:r>
              <a:t>A seven-fold praise of God (seven is the number of perfection or completeness)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25">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2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2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2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2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225">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225">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225">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5"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9" name="“the ones who come out of the great tribulation”"/>
          <p:cNvSpPr txBox="1"/>
          <p:nvPr>
            <p:ph type="title"/>
          </p:nvPr>
        </p:nvSpPr>
        <p:spPr>
          <a:prstGeom prst="rect">
            <a:avLst/>
          </a:prstGeom>
        </p:spPr>
        <p:txBody>
          <a:bodyPr/>
          <a:lstStyle>
            <a:lvl1pPr>
              <a:lnSpc>
                <a:spcPct val="110000"/>
              </a:lnSpc>
              <a:defRPr sz="6600"/>
            </a:lvl1pPr>
          </a:lstStyle>
          <a:p>
            <a:pPr/>
            <a:r>
              <a:t> “the ones who come out of the great tribulation”</a:t>
            </a:r>
          </a:p>
        </p:txBody>
      </p:sp>
      <p:sp>
        <p:nvSpPr>
          <p:cNvPr id="230" name="They “washed their robes and made them white in the blood of the Lamb”…"/>
          <p:cNvSpPr txBox="1"/>
          <p:nvPr>
            <p:ph type="body" idx="1"/>
          </p:nvPr>
        </p:nvSpPr>
        <p:spPr>
          <a:prstGeom prst="rect">
            <a:avLst/>
          </a:prstGeom>
        </p:spPr>
        <p:txBody>
          <a:bodyPr/>
          <a:lstStyle/>
          <a:p>
            <a:pPr marL="1076739" indent="-1076739">
              <a:lnSpc>
                <a:spcPct val="130000"/>
              </a:lnSpc>
              <a:spcBef>
                <a:spcPts val="3600"/>
              </a:spcBef>
              <a:buSzPct val="100000"/>
              <a:buAutoNum type="arabicPeriod" startAt="1"/>
              <a:defRPr sz="6000"/>
            </a:pPr>
            <a:r>
              <a:t>They “washed their robes and made them white in the blood of the Lamb”</a:t>
            </a:r>
          </a:p>
          <a:p>
            <a:pPr marL="1076739" indent="-1076739">
              <a:lnSpc>
                <a:spcPct val="130000"/>
              </a:lnSpc>
              <a:spcBef>
                <a:spcPts val="3600"/>
              </a:spcBef>
              <a:buSzPct val="100000"/>
              <a:buAutoNum type="arabicPeriod" startAt="1"/>
              <a:defRPr sz="6000"/>
            </a:pPr>
            <a:r>
              <a:t>They “are before the throne of God and serve Him day and night in His temple”</a:t>
            </a:r>
          </a:p>
          <a:p>
            <a:pPr marL="1076739" indent="-1076739">
              <a:lnSpc>
                <a:spcPct val="130000"/>
              </a:lnSpc>
              <a:spcBef>
                <a:spcPts val="3600"/>
              </a:spcBef>
              <a:buSzPct val="100000"/>
              <a:buAutoNum type="arabicPeriod" startAt="1"/>
              <a:defRPr sz="6000"/>
            </a:pPr>
            <a:r>
              <a:t>“He who sits on the throne will dwell among them.”</a:t>
            </a:r>
          </a:p>
          <a:p>
            <a:pPr marL="1076739" indent="-1076739">
              <a:lnSpc>
                <a:spcPct val="130000"/>
              </a:lnSpc>
              <a:spcBef>
                <a:spcPts val="3600"/>
              </a:spcBef>
              <a:buSzPct val="100000"/>
              <a:buAutoNum type="arabicPeriod" startAt="1"/>
              <a:defRPr sz="6000"/>
            </a:pPr>
            <a:r>
              <a:t>They “shall neither hunger anymore nor thirst anymore,”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3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3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3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3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30">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0"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4" name="“the ones who come out of the great tribulation”"/>
          <p:cNvSpPr txBox="1"/>
          <p:nvPr>
            <p:ph type="title"/>
          </p:nvPr>
        </p:nvSpPr>
        <p:spPr>
          <a:prstGeom prst="rect">
            <a:avLst/>
          </a:prstGeom>
        </p:spPr>
        <p:txBody>
          <a:bodyPr/>
          <a:lstStyle>
            <a:lvl1pPr>
              <a:lnSpc>
                <a:spcPct val="110000"/>
              </a:lnSpc>
              <a:defRPr sz="6600"/>
            </a:lvl1pPr>
          </a:lstStyle>
          <a:p>
            <a:pPr/>
            <a:r>
              <a:t> “the ones who come out of the great tribulation”</a:t>
            </a:r>
          </a:p>
        </p:txBody>
      </p:sp>
      <p:sp>
        <p:nvSpPr>
          <p:cNvPr id="235" name="The “sun shall not strike them, nor any heat”…"/>
          <p:cNvSpPr txBox="1"/>
          <p:nvPr>
            <p:ph type="body" idx="1"/>
          </p:nvPr>
        </p:nvSpPr>
        <p:spPr>
          <a:xfrm>
            <a:off x="952500" y="3959591"/>
            <a:ext cx="22479000" cy="8673368"/>
          </a:xfrm>
          <a:prstGeom prst="rect">
            <a:avLst/>
          </a:prstGeom>
        </p:spPr>
        <p:txBody>
          <a:bodyPr/>
          <a:lstStyle/>
          <a:p>
            <a:pPr marL="1022902" indent="-1022902" defTabSz="784225">
              <a:lnSpc>
                <a:spcPct val="120000"/>
              </a:lnSpc>
              <a:spcBef>
                <a:spcPts val="3400"/>
              </a:spcBef>
              <a:buSzPct val="100000"/>
              <a:buAutoNum type="arabicPeriod" startAt="5"/>
              <a:defRPr sz="5700"/>
            </a:pPr>
            <a:r>
              <a:t>The “sun shall not strike them, nor any heat”</a:t>
            </a:r>
          </a:p>
          <a:p>
            <a:pPr marL="1022902" indent="-1022902" defTabSz="784225">
              <a:lnSpc>
                <a:spcPct val="120000"/>
              </a:lnSpc>
              <a:spcBef>
                <a:spcPts val="3400"/>
              </a:spcBef>
              <a:buSzPct val="100000"/>
              <a:buAutoNum type="arabicPeriod" startAt="5"/>
              <a:defRPr sz="5700"/>
            </a:pPr>
            <a:r>
              <a:t>The Lamb “will shepherd them and lead them to living fountains of waters”</a:t>
            </a:r>
          </a:p>
          <a:p>
            <a:pPr marL="1022902" indent="-1022902" defTabSz="784225">
              <a:lnSpc>
                <a:spcPct val="120000"/>
              </a:lnSpc>
              <a:spcBef>
                <a:spcPts val="3400"/>
              </a:spcBef>
              <a:buSzPct val="100000"/>
              <a:buAutoNum type="arabicPeriod" startAt="5"/>
              <a:defRPr sz="5700"/>
            </a:pPr>
            <a:r>
              <a:t>“And God will wipe away every tear from their eyes.”</a:t>
            </a:r>
          </a:p>
          <a:p>
            <a:pPr marL="542924" indent="-542924" defTabSz="784225">
              <a:lnSpc>
                <a:spcPct val="120000"/>
              </a:lnSpc>
              <a:spcBef>
                <a:spcPts val="3400"/>
              </a:spcBef>
              <a:buBlip>
                <a:blip r:embed="rId3"/>
              </a:buBlip>
              <a:defRPr sz="5700"/>
            </a:pPr>
            <a:r>
              <a:t>Verses 14-17: a seven-fold assurance to the faithful</a:t>
            </a:r>
          </a:p>
          <a:p>
            <a:pPr marL="542924" indent="-542924" defTabSz="784225">
              <a:lnSpc>
                <a:spcPct val="120000"/>
              </a:lnSpc>
              <a:spcBef>
                <a:spcPts val="3400"/>
              </a:spcBef>
              <a:buBlip>
                <a:blip r:embed="rId3"/>
              </a:buBlip>
              <a:defRPr sz="5700"/>
            </a:pPr>
            <a:r>
              <a:t>Revelation is a book of comfort for anyone who puts their confidence of the Lord, no matter their place in history.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35">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3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3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3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3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235">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5" grpId="1"/>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9" name="–Philippians 1:27-29"/>
          <p:cNvSpPr txBox="1"/>
          <p:nvPr>
            <p:ph type="body" idx="21"/>
          </p:nvPr>
        </p:nvSpPr>
        <p:spPr>
          <a:xfrm>
            <a:off x="952500" y="11588539"/>
            <a:ext cx="22479000" cy="711201"/>
          </a:xfrm>
          <a:prstGeom prst="rect">
            <a:avLst/>
          </a:prstGeom>
        </p:spPr>
        <p:txBody>
          <a:bodyPr/>
          <a:lstStyle/>
          <a:p>
            <a:pPr/>
            <a:r>
              <a:t>–Philippians 1:27-29</a:t>
            </a:r>
          </a:p>
        </p:txBody>
      </p:sp>
      <p:sp>
        <p:nvSpPr>
          <p:cNvPr id="240" name="“Only let your conduct be worthy of the gospel of Christ, so that whether I come and see you or am absent, I may hear of your affairs, that you stand fast in one spirit, with one mind striving together for the faith of the gospel, and not in any way terr"/>
          <p:cNvSpPr txBox="1"/>
          <p:nvPr>
            <p:ph type="body" idx="22"/>
          </p:nvPr>
        </p:nvSpPr>
        <p:spPr>
          <a:xfrm>
            <a:off x="1005250" y="1770379"/>
            <a:ext cx="22373500" cy="9413242"/>
          </a:xfrm>
          <a:prstGeom prst="rect">
            <a:avLst/>
          </a:prstGeom>
        </p:spPr>
        <p:txBody>
          <a:bodyPr/>
          <a:lstStyle>
            <a:lvl1pPr>
              <a:defRPr sz="6800"/>
            </a:lvl1pPr>
          </a:lstStyle>
          <a:p>
            <a:pPr/>
            <a:r>
              <a:t>“Only let your conduct be worthy of the gospel of Christ, so that whether I come and see you or am absent, I may hear of your affairs, that you stand fast in one spirit, with one mind striving together for the faith of the gospel, and not in any way terrified by your adversaries, which is to them a proof of perdition, but to you of salvation, and that from God. For to you it has been granted on behalf of Christ, not only to believe in Him, but also to suffer for His sake…” </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 name="Seal #5 — the martyrs’ prayer"/>
          <p:cNvSpPr txBox="1"/>
          <p:nvPr>
            <p:ph type="title"/>
          </p:nvPr>
        </p:nvSpPr>
        <p:spPr>
          <a:prstGeom prst="rect">
            <a:avLst/>
          </a:prstGeom>
        </p:spPr>
        <p:txBody>
          <a:bodyPr/>
          <a:lstStyle/>
          <a:p>
            <a:pPr/>
            <a:r>
              <a:t>Seal #5 — the martyrs’ prayer</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 name="Seal #5 - What John Sees"/>
          <p:cNvSpPr txBox="1"/>
          <p:nvPr>
            <p:ph type="title"/>
          </p:nvPr>
        </p:nvSpPr>
        <p:spPr>
          <a:prstGeom prst="rect">
            <a:avLst/>
          </a:prstGeom>
        </p:spPr>
        <p:txBody>
          <a:bodyPr/>
          <a:lstStyle/>
          <a:p>
            <a:pPr/>
            <a:r>
              <a:t>Seal #5 - What John Sees</a:t>
            </a:r>
          </a:p>
        </p:txBody>
      </p:sp>
      <p:sp>
        <p:nvSpPr>
          <p:cNvPr id="140" name="“altar” - a symbol of sacrifice…"/>
          <p:cNvSpPr txBox="1"/>
          <p:nvPr>
            <p:ph type="body" idx="1"/>
          </p:nvPr>
        </p:nvSpPr>
        <p:spPr>
          <a:prstGeom prst="rect">
            <a:avLst/>
          </a:prstGeom>
        </p:spPr>
        <p:txBody>
          <a:bodyPr/>
          <a:lstStyle/>
          <a:p>
            <a:pPr marL="554355" indent="-554355" defTabSz="800735">
              <a:lnSpc>
                <a:spcPct val="110000"/>
              </a:lnSpc>
              <a:spcBef>
                <a:spcPts val="3200"/>
              </a:spcBef>
              <a:buBlip>
                <a:blip r:embed="rId3"/>
              </a:buBlip>
              <a:defRPr sz="4850"/>
            </a:pPr>
            <a:r>
              <a:t>“altar” - a symbol of sacrifice</a:t>
            </a:r>
          </a:p>
          <a:p>
            <a:pPr marL="554355" indent="-554355" defTabSz="800735">
              <a:lnSpc>
                <a:spcPct val="110000"/>
              </a:lnSpc>
              <a:spcBef>
                <a:spcPts val="3200"/>
              </a:spcBef>
              <a:buBlip>
                <a:blip r:embed="rId3"/>
              </a:buBlip>
              <a:defRPr sz="4850"/>
            </a:pPr>
            <a:r>
              <a:t>“soul” - not a physical state; apparent consciousness following death</a:t>
            </a:r>
          </a:p>
          <a:p>
            <a:pPr marL="554355" indent="-554355" defTabSz="800735">
              <a:lnSpc>
                <a:spcPct val="110000"/>
              </a:lnSpc>
              <a:spcBef>
                <a:spcPts val="3200"/>
              </a:spcBef>
              <a:buBlip>
                <a:blip r:embed="rId3"/>
              </a:buBlip>
              <a:defRPr sz="4850"/>
            </a:pPr>
            <a:r>
              <a:t>“white robe” - innocence and purity; given to the faithful</a:t>
            </a:r>
          </a:p>
          <a:p>
            <a:pPr lvl="1" marL="1108710" indent="-554355" defTabSz="800735">
              <a:lnSpc>
                <a:spcPct val="110000"/>
              </a:lnSpc>
              <a:spcBef>
                <a:spcPts val="3200"/>
              </a:spcBef>
              <a:buBlip>
                <a:blip r:embed="rId3"/>
              </a:buBlip>
              <a:defRPr sz="4850"/>
            </a:pPr>
            <a:r>
              <a:t>4:4 - 24 elders are clothed in white robes</a:t>
            </a:r>
          </a:p>
          <a:p>
            <a:pPr lvl="1" marL="1108710" indent="-554355" defTabSz="800735">
              <a:lnSpc>
                <a:spcPct val="110000"/>
              </a:lnSpc>
              <a:spcBef>
                <a:spcPts val="3200"/>
              </a:spcBef>
              <a:buBlip>
                <a:blip r:embed="rId3"/>
              </a:buBlip>
              <a:defRPr sz="4850"/>
            </a:pPr>
            <a:r>
              <a:t>Revelation 7:13-14, “Then one of the elders answered, saying to me, ‘Who are these arrayed in white robes, and where did they come from?’ [14] And I said to him, ‘Sir, you know.’ So he said to me, ‘These are the ones who come out of the great tribulation, and washed their robes and made them white in the blood of the Lamb.’”</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4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4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4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40">
                                            <p:txEl>
                                              <p:pRg st="2" end="2"/>
                                            </p:txEl>
                                          </p:spTgt>
                                        </p:tgtEl>
                                        <p:attrNameLst>
                                          <p:attrName>style.visibility</p:attrName>
                                        </p:attrNameLst>
                                      </p:cBhvr>
                                      <p:to>
                                        <p:strVal val="visible"/>
                                      </p:to>
                                    </p:set>
                                  </p:childTnLst>
                                </p:cTn>
                              </p:par>
                              <p:par>
                                <p:cTn id="17" presetClass="entr" nodeType="withEffect" presetSubtype="0" presetID="1" grpId="1" fill="hold">
                                  <p:stCondLst>
                                    <p:cond delay="0"/>
                                  </p:stCondLst>
                                  <p:iterate type="el" backwards="0">
                                    <p:tmAbs val="0"/>
                                  </p:iterate>
                                  <p:childTnLst>
                                    <p:set>
                                      <p:cBhvr>
                                        <p:cTn id="18" fill="hold"/>
                                        <p:tgtEl>
                                          <p:spTgt spid="140">
                                            <p:txEl>
                                              <p:pRg st="3" end="3"/>
                                            </p:txEl>
                                          </p:spTgt>
                                        </p:tgtEl>
                                        <p:attrNameLst>
                                          <p:attrName>style.visibility</p:attrName>
                                        </p:attrNameLst>
                                      </p:cBhvr>
                                      <p:to>
                                        <p:strVal val="visible"/>
                                      </p:to>
                                    </p:set>
                                  </p:childTnLst>
                                </p:cTn>
                              </p:par>
                              <p:par>
                                <p:cTn id="19" presetClass="entr" nodeType="withEffect" presetSubtype="0" presetID="1" grpId="1" fill="hold">
                                  <p:stCondLst>
                                    <p:cond delay="0"/>
                                  </p:stCondLst>
                                  <p:iterate type="el" backwards="0">
                                    <p:tmAbs val="0"/>
                                  </p:iterate>
                                  <p:childTnLst>
                                    <p:set>
                                      <p:cBhvr>
                                        <p:cTn id="20" fill="hold"/>
                                        <p:tgtEl>
                                          <p:spTgt spid="140">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40"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4" name="IMG_0454.jpeg" descr="IMG_0454.jpeg"/>
          <p:cNvPicPr>
            <a:picLocks noChangeAspect="0"/>
          </p:cNvPicPr>
          <p:nvPr>
            <p:ph type="pic" idx="21"/>
          </p:nvPr>
        </p:nvPicPr>
        <p:blipFill>
          <a:blip r:embed="rId3">
            <a:extLst/>
          </a:blip>
          <a:stretch>
            <a:fillRect/>
          </a:stretch>
        </p:blipFill>
        <p:spPr>
          <a:xfrm>
            <a:off x="860045" y="4122536"/>
            <a:ext cx="10998201" cy="8102601"/>
          </a:xfrm>
          <a:prstGeom prst="rect">
            <a:avLst/>
          </a:prstGeom>
        </p:spPr>
      </p:pic>
      <p:sp>
        <p:nvSpPr>
          <p:cNvPr id="145" name="persecution of the church - 303-311"/>
          <p:cNvSpPr txBox="1"/>
          <p:nvPr>
            <p:ph type="title"/>
          </p:nvPr>
        </p:nvSpPr>
        <p:spPr>
          <a:prstGeom prst="rect">
            <a:avLst/>
          </a:prstGeom>
        </p:spPr>
        <p:txBody>
          <a:bodyPr/>
          <a:lstStyle/>
          <a:p>
            <a:pPr/>
            <a:r>
              <a:t>persecution of the church - 303-311</a:t>
            </a:r>
          </a:p>
        </p:txBody>
      </p:sp>
      <p:sp>
        <p:nvSpPr>
          <p:cNvPr id="146" name="10 prominent persecutions under the Roman Caeasars…"/>
          <p:cNvSpPr txBox="1"/>
          <p:nvPr>
            <p:ph type="body" sz="half" idx="1"/>
          </p:nvPr>
        </p:nvSpPr>
        <p:spPr>
          <a:xfrm>
            <a:off x="12687300" y="4114800"/>
            <a:ext cx="10744200" cy="8362950"/>
          </a:xfrm>
          <a:prstGeom prst="rect">
            <a:avLst/>
          </a:prstGeom>
        </p:spPr>
        <p:txBody>
          <a:bodyPr/>
          <a:lstStyle/>
          <a:p>
            <a:pPr marL="460628" indent="-460628" defTabSz="767715">
              <a:lnSpc>
                <a:spcPct val="120000"/>
              </a:lnSpc>
              <a:spcBef>
                <a:spcPts val="2200"/>
              </a:spcBef>
              <a:buBlip>
                <a:blip r:embed="rId4"/>
              </a:buBlip>
              <a:defRPr sz="5580"/>
            </a:pPr>
            <a:r>
              <a:t>10 prominent persecutions under the Roman Caeasars</a:t>
            </a:r>
          </a:p>
          <a:p>
            <a:pPr marL="460628" indent="-460628" defTabSz="767715">
              <a:lnSpc>
                <a:spcPct val="120000"/>
              </a:lnSpc>
              <a:spcBef>
                <a:spcPts val="2200"/>
              </a:spcBef>
              <a:buBlip>
                <a:blip r:embed="rId4"/>
              </a:buBlip>
              <a:defRPr sz="5580"/>
            </a:pPr>
            <a:r>
              <a:t>284 - Diocletian becomes emperor</a:t>
            </a:r>
          </a:p>
          <a:p>
            <a:pPr marL="460628" indent="-460628" defTabSz="767715">
              <a:lnSpc>
                <a:spcPct val="120000"/>
              </a:lnSpc>
              <a:spcBef>
                <a:spcPts val="2200"/>
              </a:spcBef>
              <a:buBlip>
                <a:blip r:embed="rId4"/>
              </a:buBlip>
              <a:defRPr sz="5580"/>
            </a:pPr>
            <a:r>
              <a:t>303 - pushed by Galerius to stamp out the faith</a:t>
            </a:r>
          </a:p>
          <a:p>
            <a:pPr marL="460628" indent="-460628" defTabSz="767715">
              <a:lnSpc>
                <a:spcPct val="120000"/>
              </a:lnSpc>
              <a:spcBef>
                <a:spcPts val="2200"/>
              </a:spcBef>
              <a:buBlip>
                <a:blip r:embed="rId4"/>
              </a:buBlip>
              <a:defRPr sz="5580"/>
            </a:pPr>
            <a:r>
              <a:t>303-311 was the most intense persecution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4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4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4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4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46">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46"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0" name="Summary of Seal #5"/>
          <p:cNvSpPr txBox="1"/>
          <p:nvPr>
            <p:ph type="title"/>
          </p:nvPr>
        </p:nvSpPr>
        <p:spPr>
          <a:prstGeom prst="rect">
            <a:avLst/>
          </a:prstGeom>
        </p:spPr>
        <p:txBody>
          <a:bodyPr/>
          <a:lstStyle/>
          <a:p>
            <a:pPr/>
            <a:r>
              <a:t>Summary of Seal #5</a:t>
            </a:r>
          </a:p>
        </p:txBody>
      </p:sp>
      <p:sp>
        <p:nvSpPr>
          <p:cNvPr id="151" name="Christian persecution reached its height under Diocletian…"/>
          <p:cNvSpPr txBox="1"/>
          <p:nvPr>
            <p:ph type="body" idx="1"/>
          </p:nvPr>
        </p:nvSpPr>
        <p:spPr>
          <a:prstGeom prst="rect">
            <a:avLst/>
          </a:prstGeom>
        </p:spPr>
        <p:txBody>
          <a:bodyPr/>
          <a:lstStyle/>
          <a:p>
            <a:pPr marL="795130" indent="-795130">
              <a:lnSpc>
                <a:spcPct val="125000"/>
              </a:lnSpc>
              <a:buBlip>
                <a:blip r:embed="rId3"/>
              </a:buBlip>
              <a:defRPr sz="6400"/>
            </a:pPr>
            <a:r>
              <a:t> Christian persecution reached its height under Diocletian</a:t>
            </a:r>
          </a:p>
          <a:p>
            <a:pPr marL="795130" indent="-795130">
              <a:lnSpc>
                <a:spcPct val="125000"/>
              </a:lnSpc>
              <a:buBlip>
                <a:blip r:embed="rId3"/>
              </a:buBlip>
              <a:defRPr sz="6400"/>
            </a:pPr>
            <a:r>
              <a:t>Those who died for Christ want to know how long God will tolerate this treatment </a:t>
            </a:r>
          </a:p>
          <a:p>
            <a:pPr marL="795130" indent="-795130">
              <a:lnSpc>
                <a:spcPct val="125000"/>
              </a:lnSpc>
              <a:buBlip>
                <a:blip r:embed="rId3"/>
              </a:buBlip>
              <a:defRPr sz="6400"/>
            </a:pPr>
            <a:r>
              <a:t>The prayers of the saints in Seal #5 is answered by the seven trumpets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51">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5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5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51">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51"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 name="Seal #6 — Constantine and the remaking of Rome"/>
          <p:cNvSpPr txBox="1"/>
          <p:nvPr>
            <p:ph type="title"/>
          </p:nvPr>
        </p:nvSpPr>
        <p:spPr>
          <a:prstGeom prst="rect">
            <a:avLst/>
          </a:prstGeom>
        </p:spPr>
        <p:txBody>
          <a:bodyPr/>
          <a:lstStyle>
            <a:lvl1pPr defTabSz="775969">
              <a:lnSpc>
                <a:spcPct val="125000"/>
              </a:lnSpc>
              <a:defRPr sz="8460"/>
            </a:lvl1pPr>
          </a:lstStyle>
          <a:p>
            <a:pPr/>
            <a:r>
              <a:t>Seal #6 — Constantine and the remaking of Rome</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 name="6, 6, 6"/>
          <p:cNvSpPr txBox="1"/>
          <p:nvPr>
            <p:ph type="title"/>
          </p:nvPr>
        </p:nvSpPr>
        <p:spPr>
          <a:prstGeom prst="rect">
            <a:avLst/>
          </a:prstGeom>
        </p:spPr>
        <p:txBody>
          <a:bodyPr/>
          <a:lstStyle/>
          <a:p>
            <a:pPr/>
            <a:r>
              <a:t>6, 6, 6</a:t>
            </a:r>
          </a:p>
        </p:txBody>
      </p:sp>
      <p:sp>
        <p:nvSpPr>
          <p:cNvPr id="160" name="Sixth seal, sixth trumpet , and sixth bowl are longer than their five predecessors…"/>
          <p:cNvSpPr txBox="1"/>
          <p:nvPr>
            <p:ph type="body" idx="1"/>
          </p:nvPr>
        </p:nvSpPr>
        <p:spPr>
          <a:prstGeom prst="rect">
            <a:avLst/>
          </a:prstGeom>
        </p:spPr>
        <p:txBody>
          <a:bodyPr/>
          <a:lstStyle/>
          <a:p>
            <a:pPr marL="670891" indent="-670891">
              <a:lnSpc>
                <a:spcPct val="125000"/>
              </a:lnSpc>
              <a:spcBef>
                <a:spcPts val="4000"/>
              </a:spcBef>
              <a:buBlip>
                <a:blip r:embed="rId3"/>
              </a:buBlip>
              <a:defRPr sz="5400"/>
            </a:pPr>
            <a:r>
              <a:t>Sixth seal, sixth trumpet , and sixth bowl are longer than their five predecessors </a:t>
            </a:r>
          </a:p>
          <a:p>
            <a:pPr marL="670891" indent="-670891">
              <a:lnSpc>
                <a:spcPct val="125000"/>
              </a:lnSpc>
              <a:spcBef>
                <a:spcPts val="4000"/>
              </a:spcBef>
              <a:buBlip>
                <a:blip r:embed="rId3"/>
              </a:buBlip>
              <a:defRPr sz="5400"/>
            </a:pPr>
            <a:r>
              <a:t>Each set up the purpose for the vision that follows</a:t>
            </a:r>
          </a:p>
          <a:p>
            <a:pPr lvl="1" marL="1242391" indent="-670891">
              <a:lnSpc>
                <a:spcPct val="125000"/>
              </a:lnSpc>
              <a:spcBef>
                <a:spcPts val="4000"/>
              </a:spcBef>
              <a:buBlip>
                <a:blip r:embed="rId3"/>
              </a:buBlip>
              <a:defRPr sz="5400"/>
            </a:pPr>
            <a:r>
              <a:t>Sixth seal establishes a need for seven trumpets in chapters 8-11</a:t>
            </a:r>
          </a:p>
          <a:p>
            <a:pPr lvl="1" marL="1242391" indent="-670891">
              <a:lnSpc>
                <a:spcPct val="125000"/>
              </a:lnSpc>
              <a:spcBef>
                <a:spcPts val="4000"/>
              </a:spcBef>
              <a:buBlip>
                <a:blip r:embed="rId3"/>
              </a:buBlip>
              <a:defRPr sz="5400"/>
            </a:pPr>
            <a:r>
              <a:t>Sixth trumpet foreshadows the 1,260 time period described in 12-14</a:t>
            </a:r>
          </a:p>
          <a:p>
            <a:pPr lvl="1" marL="1242391" indent="-670891">
              <a:lnSpc>
                <a:spcPct val="125000"/>
              </a:lnSpc>
              <a:spcBef>
                <a:spcPts val="4000"/>
              </a:spcBef>
              <a:buBlip>
                <a:blip r:embed="rId3"/>
              </a:buBlip>
              <a:defRPr sz="5400"/>
            </a:pPr>
            <a:r>
              <a:t>Sixth bowl prepares the faithful for Armageddon in chapters 19-20</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6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6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6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6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60">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60">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60"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 name="Seal #6 - What John sees"/>
          <p:cNvSpPr txBox="1"/>
          <p:nvPr>
            <p:ph type="title"/>
          </p:nvPr>
        </p:nvSpPr>
        <p:spPr>
          <a:prstGeom prst="rect">
            <a:avLst/>
          </a:prstGeom>
        </p:spPr>
        <p:txBody>
          <a:bodyPr/>
          <a:lstStyle/>
          <a:p>
            <a:pPr/>
            <a:r>
              <a:t>Seal #6 - What John sees</a:t>
            </a:r>
          </a:p>
        </p:txBody>
      </p:sp>
      <p:sp>
        <p:nvSpPr>
          <p:cNvPr id="165" name="“earthquake” - great political and/or religious upheaval and commotion…"/>
          <p:cNvSpPr txBox="1"/>
          <p:nvPr>
            <p:ph type="body" idx="1"/>
          </p:nvPr>
        </p:nvSpPr>
        <p:spPr>
          <a:prstGeom prst="rect">
            <a:avLst/>
          </a:prstGeom>
        </p:spPr>
        <p:txBody>
          <a:bodyPr/>
          <a:lstStyle/>
          <a:p>
            <a:pPr marL="745434" indent="-745434">
              <a:lnSpc>
                <a:spcPct val="125000"/>
              </a:lnSpc>
              <a:buBlip>
                <a:blip r:embed="rId3"/>
              </a:buBlip>
              <a:defRPr sz="6000"/>
            </a:pPr>
            <a:r>
              <a:t>“earthquake” - great political and/or religious upheaval and commotion</a:t>
            </a:r>
          </a:p>
          <a:p>
            <a:pPr marL="745434" indent="-745434">
              <a:lnSpc>
                <a:spcPct val="125000"/>
              </a:lnSpc>
              <a:buBlip>
                <a:blip r:embed="rId3"/>
              </a:buBlip>
              <a:defRPr sz="6000"/>
            </a:pPr>
            <a:r>
              <a:t>“mountain” - nations, governments</a:t>
            </a:r>
          </a:p>
          <a:p>
            <a:pPr marL="745434" indent="-745434">
              <a:lnSpc>
                <a:spcPct val="125000"/>
              </a:lnSpc>
              <a:buBlip>
                <a:blip r:embed="rId3"/>
              </a:buBlip>
              <a:defRPr sz="6000"/>
            </a:pPr>
            <a:r>
              <a:t>“island” - kingdoms</a:t>
            </a:r>
          </a:p>
          <a:p>
            <a:pPr marL="745434" indent="-745434">
              <a:lnSpc>
                <a:spcPct val="125000"/>
              </a:lnSpc>
              <a:buBlip>
                <a:blip r:embed="rId3"/>
              </a:buBlip>
              <a:defRPr sz="6000"/>
            </a:pPr>
            <a:r>
              <a:t>“sun…moon…and stars” - tremendous political shakeup</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65">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6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6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6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65">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65" grpId="1"/>
    </p:bldLst>
  </p:timing>
</p:sld>
</file>

<file path=ppt/theme/_rels/theme1.xml.rels><?xml version="1.0" encoding="UTF-8"?>
<Relationships xmlns="http://schemas.openxmlformats.org/package/2006/relationships"><Relationship Id="rId1" Type="http://schemas.openxmlformats.org/officeDocument/2006/relationships/image" Target="../media/image2.png"/></Relationships>

</file>

<file path=ppt/theme/_rels/theme2.xml.rels><?xml version="1.0" encoding="UTF-8"?>
<Relationships xmlns="http://schemas.openxmlformats.org/package/2006/relationships"><Relationship Id="rId1" Type="http://schemas.openxmlformats.org/officeDocument/2006/relationships/image" Target="../media/image3.png"/></Relationships>

</file>

<file path=ppt/theme/theme1.xml><?xml version="1.0" encoding="utf-8"?>
<a:theme xmlns:a="http://schemas.openxmlformats.org/drawingml/2006/main" xmlns:r="http://schemas.openxmlformats.org/officeDocument/2006/relationships" name="New_Template3">
  <a:themeElements>
    <a:clrScheme name="New_Template3">
      <a:dk1>
        <a:srgbClr val="606060"/>
      </a:dk1>
      <a:lt1>
        <a:srgbClr val="006060"/>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3">
      <a:majorFont>
        <a:latin typeface="Gill Sans Light"/>
        <a:ea typeface="Gill Sans Light"/>
        <a:cs typeface="Gill Sans Light"/>
      </a:majorFont>
      <a:minorFont>
        <a:latin typeface="Gill Sans"/>
        <a:ea typeface="Gill Sans"/>
        <a:cs typeface="Gill Sans"/>
      </a:minorFont>
    </a:fontScheme>
    <a:fmtScheme name="New_Templat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25400" dir="5400000">
              <a:srgbClr val="000000">
                <a:alpha val="60000"/>
              </a:srgbClr>
            </a:outerShdw>
          </a:effectLst>
        </a:effectStyle>
        <a:effectStyle>
          <a:effectLst>
            <a:outerShdw sx="100000" sy="100000" kx="0" ky="0" algn="b" rotWithShape="0" blurRad="50800" dist="25400" dir="5400000">
              <a:srgbClr val="00000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254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6F6A5A"/>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3">
  <a:themeElements>
    <a:clrScheme name="New_Template3">
      <a:dk1>
        <a:srgbClr val="000000"/>
      </a:dk1>
      <a:lt1>
        <a:srgbClr val="FFFFFF"/>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3">
      <a:majorFont>
        <a:latin typeface="Gill Sans Light"/>
        <a:ea typeface="Gill Sans Light"/>
        <a:cs typeface="Gill Sans Light"/>
      </a:majorFont>
      <a:minorFont>
        <a:latin typeface="Gill Sans"/>
        <a:ea typeface="Gill Sans"/>
        <a:cs typeface="Gill Sans"/>
      </a:minorFont>
    </a:fontScheme>
    <a:fmtScheme name="New_Templat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25400" dir="5400000">
              <a:srgbClr val="000000">
                <a:alpha val="60000"/>
              </a:srgbClr>
            </a:outerShdw>
          </a:effectLst>
        </a:effectStyle>
        <a:effectStyle>
          <a:effectLst>
            <a:outerShdw sx="100000" sy="100000" kx="0" ky="0" algn="b" rotWithShape="0" blurRad="50800" dist="25400" dir="5400000">
              <a:srgbClr val="00000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254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6F6A5A"/>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60606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